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3"/>
    <p:sldId id="257" r:id="rId34"/>
    <p:sldId id="258" r:id="rId35"/>
    <p:sldId id="259" r:id="rId36"/>
    <p:sldId id="260" r:id="rId37"/>
    <p:sldId id="261" r:id="rId38"/>
    <p:sldId id="262" r:id="rId39"/>
    <p:sldId id="263" r:id="rId40"/>
    <p:sldId id="264" r:id="rId41"/>
    <p:sldId id="265" r:id="rId42"/>
    <p:sldId id="266" r:id="rId43"/>
    <p:sldId id="267" r:id="rId44"/>
    <p:sldId id="268" r:id="rId45"/>
    <p:sldId id="269" r:id="rId46"/>
    <p:sldId id="270"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91" r:id="rId68"/>
    <p:sldId id="292" r:id="rId69"/>
    <p:sldId id="293" r:id="rId70"/>
    <p:sldId id="294" r:id="rId71"/>
    <p:sldId id="295" r:id="rId72"/>
    <p:sldId id="296" r:id="rId73"/>
    <p:sldId id="297" r:id="rId74"/>
    <p:sldId id="298" r:id="rId75"/>
    <p:sldId id="299" r:id="rId76"/>
    <p:sldId id="300" r:id="rId77"/>
    <p:sldId id="301" r:id="rId78"/>
    <p:sldId id="302" r:id="rId79"/>
  </p:sldIdLst>
  <p:sldSz cx="18288000" cy="10287000"/>
  <p:notesSz cx="6858000" cy="9144000"/>
  <p:embeddedFontLst>
    <p:embeddedFont>
      <p:font typeface="Lora" charset="1" panose="00000500000000000000"/>
      <p:regular r:id="rId6"/>
    </p:embeddedFont>
    <p:embeddedFont>
      <p:font typeface="Lora Bold" charset="1" panose="00000800000000000000"/>
      <p:regular r:id="rId7"/>
    </p:embeddedFont>
    <p:embeddedFont>
      <p:font typeface="Lora Italics" charset="1" panose="00000500000000000000"/>
      <p:regular r:id="rId8"/>
    </p:embeddedFont>
    <p:embeddedFont>
      <p:font typeface="Lora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IM Fell" charset="1" panose="02000000000000000000"/>
      <p:regular r:id="rId14"/>
    </p:embeddedFont>
    <p:embeddedFont>
      <p:font typeface="IM Fell Italics" charset="1" panose="02000000000000000000"/>
      <p:regular r:id="rId15"/>
    </p:embeddedFont>
    <p:embeddedFont>
      <p:font typeface="Bodoni FLF" charset="1" panose="02000606090000020003"/>
      <p:regular r:id="rId16"/>
    </p:embeddedFont>
    <p:embeddedFont>
      <p:font typeface="Bodoni FLF Bold" charset="1" panose="02000803080000020003"/>
      <p:regular r:id="rId17"/>
    </p:embeddedFont>
    <p:embeddedFont>
      <p:font typeface="Bodoni FLF Italics" charset="1" panose="02000603090000090003"/>
      <p:regular r:id="rId18"/>
    </p:embeddedFont>
    <p:embeddedFont>
      <p:font typeface="Bodoni FLF Bold Italics" charset="1" panose="02000803090000090003"/>
      <p:regular r:id="rId19"/>
    </p:embeddedFont>
    <p:embeddedFont>
      <p:font typeface="Overpass Light" charset="1" panose="00000400000000000000"/>
      <p:regular r:id="rId20"/>
    </p:embeddedFont>
    <p:embeddedFont>
      <p:font typeface="Overpass Light Bold" charset="1" panose="00000500000000000000"/>
      <p:regular r:id="rId21"/>
    </p:embeddedFont>
    <p:embeddedFont>
      <p:font typeface="Overpass Light Italics" charset="1" panose="00000400000000000000"/>
      <p:regular r:id="rId22"/>
    </p:embeddedFont>
    <p:embeddedFont>
      <p:font typeface="Overpass Light Bold Italics" charset="1" panose="00000500000000000000"/>
      <p:regular r:id="rId23"/>
    </p:embeddedFont>
    <p:embeddedFont>
      <p:font typeface="Inter" charset="1" panose="020B0502030000000004"/>
      <p:regular r:id="rId24"/>
    </p:embeddedFont>
    <p:embeddedFont>
      <p:font typeface="Inter Bold" charset="1" panose="020B0802030000000004"/>
      <p:regular r:id="rId25"/>
    </p:embeddedFont>
    <p:embeddedFont>
      <p:font typeface="Inter Italics" charset="1" panose="020B0502030000000004"/>
      <p:regular r:id="rId26"/>
    </p:embeddedFont>
    <p:embeddedFont>
      <p:font typeface="Inter Bold Italics" charset="1" panose="020B0802030000000004"/>
      <p:regular r:id="rId27"/>
    </p:embeddedFont>
    <p:embeddedFont>
      <p:font typeface="Ahsing" charset="1" panose="00000000000000000000"/>
      <p:regular r:id="rId28"/>
    </p:embeddedFont>
    <p:embeddedFont>
      <p:font typeface="Baskerville Display PT" charset="1" panose="02030602080406020203"/>
      <p:regular r:id="rId29"/>
    </p:embeddedFont>
    <p:embeddedFont>
      <p:font typeface="Baskerville Display PT Bold" charset="1" panose="02030702080406020203"/>
      <p:regular r:id="rId30"/>
    </p:embeddedFont>
    <p:embeddedFont>
      <p:font typeface="Baskerville Display PT Italics" charset="1" panose="02030602080406090203"/>
      <p:regular r:id="rId31"/>
    </p:embeddedFont>
    <p:embeddedFont>
      <p:font typeface="Baskerville Display PT Bold Italics" charset="1" panose="02030702080406090203"/>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slides/slide1.xml" Type="http://schemas.openxmlformats.org/officeDocument/2006/relationships/slide"/><Relationship Id="rId34" Target="slides/slide2.xml" Type="http://schemas.openxmlformats.org/officeDocument/2006/relationships/slide"/><Relationship Id="rId35" Target="slides/slide3.xml" Type="http://schemas.openxmlformats.org/officeDocument/2006/relationships/slide"/><Relationship Id="rId36" Target="slides/slide4.xml" Type="http://schemas.openxmlformats.org/officeDocument/2006/relationships/slide"/><Relationship Id="rId37" Target="slides/slide5.xml" Type="http://schemas.openxmlformats.org/officeDocument/2006/relationships/slide"/><Relationship Id="rId38" Target="slides/slide6.xml" Type="http://schemas.openxmlformats.org/officeDocument/2006/relationships/slide"/><Relationship Id="rId39" Target="slides/slide7.xml" Type="http://schemas.openxmlformats.org/officeDocument/2006/relationships/slide"/><Relationship Id="rId4" Target="theme/theme1.xml" Type="http://schemas.openxmlformats.org/officeDocument/2006/relationships/theme"/><Relationship Id="rId40" Target="slides/slide8.xml" Type="http://schemas.openxmlformats.org/officeDocument/2006/relationships/slide"/><Relationship Id="rId41" Target="slides/slide9.xml" Type="http://schemas.openxmlformats.org/officeDocument/2006/relationships/slide"/><Relationship Id="rId42" Target="slides/slide10.xml" Type="http://schemas.openxmlformats.org/officeDocument/2006/relationships/slide"/><Relationship Id="rId43" Target="slides/slide11.xml" Type="http://schemas.openxmlformats.org/officeDocument/2006/relationships/slide"/><Relationship Id="rId44" Target="slides/slide12.xml" Type="http://schemas.openxmlformats.org/officeDocument/2006/relationships/slide"/><Relationship Id="rId45" Target="slides/slide13.xml" Type="http://schemas.openxmlformats.org/officeDocument/2006/relationships/slide"/><Relationship Id="rId46" Target="slides/slide14.xml" Type="http://schemas.openxmlformats.org/officeDocument/2006/relationships/slide"/><Relationship Id="rId47" Target="slides/slide15.xml" Type="http://schemas.openxmlformats.org/officeDocument/2006/relationships/slide"/><Relationship Id="rId48" Target="slides/slide16.xml" Type="http://schemas.openxmlformats.org/officeDocument/2006/relationships/slide"/><Relationship Id="rId49" Target="slides/slide17.xml" Type="http://schemas.openxmlformats.org/officeDocument/2006/relationships/slide"/><Relationship Id="rId5" Target="tableStyles.xml" Type="http://schemas.openxmlformats.org/officeDocument/2006/relationships/tableStyles"/><Relationship Id="rId50" Target="slides/slide18.xml" Type="http://schemas.openxmlformats.org/officeDocument/2006/relationships/slide"/><Relationship Id="rId51" Target="slides/slide19.xml" Type="http://schemas.openxmlformats.org/officeDocument/2006/relationships/slide"/><Relationship Id="rId52" Target="slides/slide20.xml" Type="http://schemas.openxmlformats.org/officeDocument/2006/relationships/slide"/><Relationship Id="rId53" Target="slides/slide21.xml" Type="http://schemas.openxmlformats.org/officeDocument/2006/relationships/slide"/><Relationship Id="rId54" Target="slides/slide22.xml" Type="http://schemas.openxmlformats.org/officeDocument/2006/relationships/slide"/><Relationship Id="rId55" Target="slides/slide23.xml" Type="http://schemas.openxmlformats.org/officeDocument/2006/relationships/slide"/><Relationship Id="rId56" Target="slides/slide24.xml" Type="http://schemas.openxmlformats.org/officeDocument/2006/relationships/slide"/><Relationship Id="rId57" Target="slides/slide25.xml" Type="http://schemas.openxmlformats.org/officeDocument/2006/relationships/slide"/><Relationship Id="rId58" Target="slides/slide26.xml" Type="http://schemas.openxmlformats.org/officeDocument/2006/relationships/slide"/><Relationship Id="rId59" Target="slides/slide27.xml" Type="http://schemas.openxmlformats.org/officeDocument/2006/relationships/slide"/><Relationship Id="rId6" Target="fonts/font6.fntdata" Type="http://schemas.openxmlformats.org/officeDocument/2006/relationships/font"/><Relationship Id="rId60" Target="slides/slide28.xml" Type="http://schemas.openxmlformats.org/officeDocument/2006/relationships/slide"/><Relationship Id="rId61" Target="slides/slide29.xml" Type="http://schemas.openxmlformats.org/officeDocument/2006/relationships/slide"/><Relationship Id="rId62" Target="slides/slide30.xml" Type="http://schemas.openxmlformats.org/officeDocument/2006/relationships/slide"/><Relationship Id="rId63" Target="slides/slide31.xml" Type="http://schemas.openxmlformats.org/officeDocument/2006/relationships/slide"/><Relationship Id="rId64" Target="slides/slide32.xml" Type="http://schemas.openxmlformats.org/officeDocument/2006/relationships/slide"/><Relationship Id="rId65" Target="slides/slide33.xml" Type="http://schemas.openxmlformats.org/officeDocument/2006/relationships/slide"/><Relationship Id="rId66" Target="slides/slide34.xml" Type="http://schemas.openxmlformats.org/officeDocument/2006/relationships/slide"/><Relationship Id="rId67" Target="slides/slide35.xml" Type="http://schemas.openxmlformats.org/officeDocument/2006/relationships/slide"/><Relationship Id="rId68" Target="slides/slide36.xml" Type="http://schemas.openxmlformats.org/officeDocument/2006/relationships/slide"/><Relationship Id="rId69" Target="slides/slide37.xml" Type="http://schemas.openxmlformats.org/officeDocument/2006/relationships/slide"/><Relationship Id="rId7" Target="fonts/font7.fntdata" Type="http://schemas.openxmlformats.org/officeDocument/2006/relationships/font"/><Relationship Id="rId70" Target="slides/slide38.xml" Type="http://schemas.openxmlformats.org/officeDocument/2006/relationships/slide"/><Relationship Id="rId71" Target="slides/slide39.xml" Type="http://schemas.openxmlformats.org/officeDocument/2006/relationships/slide"/><Relationship Id="rId72" Target="slides/slide40.xml" Type="http://schemas.openxmlformats.org/officeDocument/2006/relationships/slide"/><Relationship Id="rId73" Target="slides/slide41.xml" Type="http://schemas.openxmlformats.org/officeDocument/2006/relationships/slide"/><Relationship Id="rId74" Target="slides/slide42.xml" Type="http://schemas.openxmlformats.org/officeDocument/2006/relationships/slide"/><Relationship Id="rId75" Target="slides/slide43.xml" Type="http://schemas.openxmlformats.org/officeDocument/2006/relationships/slide"/><Relationship Id="rId76" Target="slides/slide44.xml" Type="http://schemas.openxmlformats.org/officeDocument/2006/relationships/slide"/><Relationship Id="rId77" Target="slides/slide45.xml" Type="http://schemas.openxmlformats.org/officeDocument/2006/relationships/slide"/><Relationship Id="rId78" Target="slides/slide46.xml" Type="http://schemas.openxmlformats.org/officeDocument/2006/relationships/slide"/><Relationship Id="rId79" Target="slides/slide47.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VAFXiw0Pevc.mp4" Type="http://schemas.openxmlformats.org/officeDocument/2006/relationships/video"/><Relationship Id="rId4" Target="../media/VAFXiw0Pevc.mp4" Type="http://schemas.microsoft.com/office/2007/relationships/media"/></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png" Type="http://schemas.openxmlformats.org/officeDocument/2006/relationships/image"/><Relationship Id="rId4" Target="../media/image56.png" Type="http://schemas.openxmlformats.org/officeDocument/2006/relationships/image"/><Relationship Id="rId5" Target="../media/image57.pn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png" Type="http://schemas.openxmlformats.org/officeDocument/2006/relationships/image"/><Relationship Id="rId4" Target="../media/image60.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slide1.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992393" y="1974799"/>
            <a:ext cx="16266907" cy="2041538"/>
          </a:xfrm>
          <a:prstGeom prst="rect">
            <a:avLst/>
          </a:prstGeom>
        </p:spPr>
        <p:txBody>
          <a:bodyPr anchor="t" rtlCol="false" tIns="0" lIns="0" bIns="0" rIns="0">
            <a:spAutoFit/>
          </a:bodyPr>
          <a:lstStyle/>
          <a:p>
            <a:pPr>
              <a:lnSpc>
                <a:spcPts val="7760"/>
              </a:lnSpc>
            </a:pPr>
            <a:r>
              <a:rPr lang="en-US" sz="6807" spc="-68">
                <a:solidFill>
                  <a:srgbClr val="48589F"/>
                </a:solidFill>
                <a:latin typeface="Bodoni FLF Bold Italics"/>
              </a:rPr>
              <a:t>Philosophy</a:t>
            </a:r>
          </a:p>
          <a:p>
            <a:pPr>
              <a:lnSpc>
                <a:spcPts val="7760"/>
              </a:lnSpc>
            </a:pPr>
            <a:r>
              <a:rPr lang="en-US" sz="6807" spc="-68">
                <a:solidFill>
                  <a:srgbClr val="000000"/>
                </a:solidFill>
                <a:latin typeface="Bodoni FLF Bold Italics"/>
              </a:rPr>
              <a:t>Creating Philosophical Networks</a:t>
            </a:r>
          </a:p>
        </p:txBody>
      </p:sp>
      <p:sp>
        <p:nvSpPr>
          <p:cNvPr name="TextBox 3" id="3"/>
          <p:cNvSpPr txBox="true"/>
          <p:nvPr/>
        </p:nvSpPr>
        <p:spPr>
          <a:xfrm rot="0">
            <a:off x="1028700" y="7295042"/>
            <a:ext cx="5153570" cy="826983"/>
          </a:xfrm>
          <a:prstGeom prst="rect">
            <a:avLst/>
          </a:prstGeom>
        </p:spPr>
        <p:txBody>
          <a:bodyPr anchor="t" rtlCol="false" tIns="0" lIns="0" bIns="0" rIns="0">
            <a:spAutoFit/>
          </a:bodyPr>
          <a:lstStyle/>
          <a:p>
            <a:pPr>
              <a:lnSpc>
                <a:spcPts val="3243"/>
              </a:lnSpc>
            </a:pPr>
            <a:r>
              <a:rPr lang="en-US" sz="2316">
                <a:solidFill>
                  <a:srgbClr val="8395A6"/>
                </a:solidFill>
                <a:latin typeface="Bodoni FLF Italics"/>
              </a:rPr>
              <a:t>Junyi Tao, Data Science 2023'</a:t>
            </a:r>
          </a:p>
          <a:p>
            <a:pPr>
              <a:lnSpc>
                <a:spcPts val="3243"/>
              </a:lnSpc>
            </a:pPr>
            <a:r>
              <a:rPr lang="en-US" sz="2316">
                <a:solidFill>
                  <a:srgbClr val="8395A6"/>
                </a:solidFill>
                <a:latin typeface="Bodoni FLF Italics"/>
              </a:rPr>
              <a:t>Karen Nielsen, Philosophy 2023'</a:t>
            </a:r>
          </a:p>
        </p:txBody>
      </p:sp>
      <p:sp>
        <p:nvSpPr>
          <p:cNvPr name="TextBox 4" id="4"/>
          <p:cNvSpPr txBox="true"/>
          <p:nvPr/>
        </p:nvSpPr>
        <p:spPr>
          <a:xfrm rot="0">
            <a:off x="1028700" y="6248821"/>
            <a:ext cx="15932944" cy="684271"/>
          </a:xfrm>
          <a:prstGeom prst="rect">
            <a:avLst/>
          </a:prstGeom>
        </p:spPr>
        <p:txBody>
          <a:bodyPr anchor="t" rtlCol="false" tIns="0" lIns="0" bIns="0" rIns="0">
            <a:spAutoFit/>
          </a:bodyPr>
          <a:lstStyle/>
          <a:p>
            <a:pPr>
              <a:lnSpc>
                <a:spcPts val="2709"/>
              </a:lnSpc>
              <a:spcBef>
                <a:spcPct val="0"/>
              </a:spcBef>
            </a:pPr>
            <a:r>
              <a:rPr lang="en-US" sz="1935">
                <a:solidFill>
                  <a:srgbClr val="9B906E"/>
                </a:solidFill>
                <a:latin typeface="Inter Italics"/>
              </a:rPr>
              <a:t>KEYWORDS</a:t>
            </a:r>
            <a:r>
              <a:rPr lang="en-US" sz="1935">
                <a:solidFill>
                  <a:srgbClr val="4175A8"/>
                </a:solidFill>
                <a:latin typeface="Inter Italics"/>
              </a:rPr>
              <a:t>: </a:t>
            </a:r>
          </a:p>
          <a:p>
            <a:pPr algn="ctr">
              <a:lnSpc>
                <a:spcPts val="2709"/>
              </a:lnSpc>
              <a:spcBef>
                <a:spcPct val="0"/>
              </a:spcBef>
            </a:pPr>
            <a:r>
              <a:rPr lang="en-US" sz="1935">
                <a:solidFill>
                  <a:srgbClr val="777B80"/>
                </a:solidFill>
                <a:latin typeface="Inter Italics"/>
              </a:rPr>
              <a:t>HISTORY OF PHILOSOPHY, DIGITAL HUMANITIES, NETWORK ANALYSIS, NATURAL LANGUAGE PROCESSING, UNDERREPRESENTATION</a:t>
            </a:r>
          </a:p>
        </p:txBody>
      </p:sp>
      <p:grpSp>
        <p:nvGrpSpPr>
          <p:cNvPr name="Group 5" id="5"/>
          <p:cNvGrpSpPr/>
          <p:nvPr/>
        </p:nvGrpSpPr>
        <p:grpSpPr>
          <a:xfrm rot="0">
            <a:off x="910590" y="2338197"/>
            <a:ext cx="12574905" cy="2224278"/>
            <a:chOff x="0" y="0"/>
            <a:chExt cx="16766540" cy="2965704"/>
          </a:xfrm>
        </p:grpSpPr>
        <p:sp>
          <p:nvSpPr>
            <p:cNvPr name="Freeform 6" id="6"/>
            <p:cNvSpPr/>
            <p:nvPr/>
          </p:nvSpPr>
          <p:spPr>
            <a:xfrm flipH="false" flipV="false" rot="0">
              <a:off x="50292" y="50800"/>
              <a:ext cx="16665829" cy="2864485"/>
            </a:xfrm>
            <a:custGeom>
              <a:avLst/>
              <a:gdLst/>
              <a:ahLst/>
              <a:cxnLst/>
              <a:rect r="r" b="b" t="t" l="l"/>
              <a:pathLst>
                <a:path h="2864485" w="16665829">
                  <a:moveTo>
                    <a:pt x="51181" y="0"/>
                  </a:moveTo>
                  <a:cubicBezTo>
                    <a:pt x="256540" y="5461"/>
                    <a:pt x="291846" y="6477"/>
                    <a:pt x="345948" y="11557"/>
                  </a:cubicBezTo>
                  <a:cubicBezTo>
                    <a:pt x="425831" y="19050"/>
                    <a:pt x="547878" y="35560"/>
                    <a:pt x="641731" y="49403"/>
                  </a:cubicBezTo>
                  <a:cubicBezTo>
                    <a:pt x="727329" y="62103"/>
                    <a:pt x="806958" y="76454"/>
                    <a:pt x="886460" y="90424"/>
                  </a:cubicBezTo>
                  <a:cubicBezTo>
                    <a:pt x="962279" y="103759"/>
                    <a:pt x="1037336" y="117856"/>
                    <a:pt x="1108075" y="131318"/>
                  </a:cubicBezTo>
                  <a:cubicBezTo>
                    <a:pt x="1173226" y="143764"/>
                    <a:pt x="1235837" y="155575"/>
                    <a:pt x="1295781" y="168275"/>
                  </a:cubicBezTo>
                  <a:cubicBezTo>
                    <a:pt x="1351280" y="180086"/>
                    <a:pt x="1404112" y="193675"/>
                    <a:pt x="1455674" y="204851"/>
                  </a:cubicBezTo>
                  <a:cubicBezTo>
                    <a:pt x="1503680" y="215265"/>
                    <a:pt x="1549654" y="223520"/>
                    <a:pt x="1594993" y="233299"/>
                  </a:cubicBezTo>
                  <a:cubicBezTo>
                    <a:pt x="1638300" y="242697"/>
                    <a:pt x="1679702" y="251841"/>
                    <a:pt x="1721866" y="262382"/>
                  </a:cubicBezTo>
                  <a:cubicBezTo>
                    <a:pt x="1764284" y="272923"/>
                    <a:pt x="1805813" y="284988"/>
                    <a:pt x="1848612" y="296418"/>
                  </a:cubicBezTo>
                  <a:cubicBezTo>
                    <a:pt x="1892554" y="308102"/>
                    <a:pt x="1936750" y="319024"/>
                    <a:pt x="1982343" y="331597"/>
                  </a:cubicBezTo>
                  <a:cubicBezTo>
                    <a:pt x="2030222" y="344805"/>
                    <a:pt x="2079498" y="359029"/>
                    <a:pt x="2129155" y="373634"/>
                  </a:cubicBezTo>
                  <a:cubicBezTo>
                    <a:pt x="2180463" y="388747"/>
                    <a:pt x="2233676" y="404749"/>
                    <a:pt x="2285238" y="420624"/>
                  </a:cubicBezTo>
                  <a:cubicBezTo>
                    <a:pt x="2336165" y="436372"/>
                    <a:pt x="2381250" y="452120"/>
                    <a:pt x="2436749" y="468503"/>
                  </a:cubicBezTo>
                  <a:cubicBezTo>
                    <a:pt x="2503805" y="488315"/>
                    <a:pt x="2591181" y="510921"/>
                    <a:pt x="2660142" y="529844"/>
                  </a:cubicBezTo>
                  <a:cubicBezTo>
                    <a:pt x="2719705" y="546227"/>
                    <a:pt x="2773172" y="562229"/>
                    <a:pt x="2826385" y="575691"/>
                  </a:cubicBezTo>
                  <a:cubicBezTo>
                    <a:pt x="2875026" y="588010"/>
                    <a:pt x="2919730" y="596773"/>
                    <a:pt x="2966720" y="607949"/>
                  </a:cubicBezTo>
                  <a:cubicBezTo>
                    <a:pt x="3014345" y="619252"/>
                    <a:pt x="3062859" y="630428"/>
                    <a:pt x="3110484" y="643255"/>
                  </a:cubicBezTo>
                  <a:cubicBezTo>
                    <a:pt x="3157982" y="656082"/>
                    <a:pt x="3206115" y="672084"/>
                    <a:pt x="3252089" y="685165"/>
                  </a:cubicBezTo>
                  <a:cubicBezTo>
                    <a:pt x="3295650" y="697484"/>
                    <a:pt x="3338830" y="709295"/>
                    <a:pt x="3379470" y="719709"/>
                  </a:cubicBezTo>
                  <a:cubicBezTo>
                    <a:pt x="3416427" y="729107"/>
                    <a:pt x="3451098" y="736854"/>
                    <a:pt x="3485769" y="745236"/>
                  </a:cubicBezTo>
                  <a:cubicBezTo>
                    <a:pt x="3519170" y="753237"/>
                    <a:pt x="3550285" y="760730"/>
                    <a:pt x="3583813" y="768985"/>
                  </a:cubicBezTo>
                  <a:cubicBezTo>
                    <a:pt x="3619119" y="777621"/>
                    <a:pt x="3655187" y="786765"/>
                    <a:pt x="3692525" y="795909"/>
                  </a:cubicBezTo>
                  <a:cubicBezTo>
                    <a:pt x="3732149" y="805688"/>
                    <a:pt x="3760597" y="813816"/>
                    <a:pt x="3815334" y="825881"/>
                  </a:cubicBezTo>
                  <a:cubicBezTo>
                    <a:pt x="3923792" y="849757"/>
                    <a:pt x="4151503" y="892683"/>
                    <a:pt x="4303268" y="921385"/>
                  </a:cubicBezTo>
                  <a:cubicBezTo>
                    <a:pt x="4435602" y="946404"/>
                    <a:pt x="4556125" y="969899"/>
                    <a:pt x="4675505" y="989203"/>
                  </a:cubicBezTo>
                  <a:cubicBezTo>
                    <a:pt x="4785487" y="1006983"/>
                    <a:pt x="4890516" y="1020572"/>
                    <a:pt x="4993640" y="1034288"/>
                  </a:cubicBezTo>
                  <a:cubicBezTo>
                    <a:pt x="5091049" y="1047242"/>
                    <a:pt x="5184902" y="1058545"/>
                    <a:pt x="5278247" y="1069848"/>
                  </a:cubicBezTo>
                  <a:cubicBezTo>
                    <a:pt x="5368544" y="1080770"/>
                    <a:pt x="5457063" y="1092327"/>
                    <a:pt x="5545074" y="1101217"/>
                  </a:cubicBezTo>
                  <a:cubicBezTo>
                    <a:pt x="5631053" y="1109853"/>
                    <a:pt x="5715889" y="1117600"/>
                    <a:pt x="5800217" y="1122680"/>
                  </a:cubicBezTo>
                  <a:cubicBezTo>
                    <a:pt x="5882894" y="1127760"/>
                    <a:pt x="5963920" y="1129665"/>
                    <a:pt x="6046343" y="1131951"/>
                  </a:cubicBezTo>
                  <a:cubicBezTo>
                    <a:pt x="6129655" y="1134237"/>
                    <a:pt x="6212840" y="1133602"/>
                    <a:pt x="6297549" y="1136142"/>
                  </a:cubicBezTo>
                  <a:cubicBezTo>
                    <a:pt x="6384163" y="1138682"/>
                    <a:pt x="6472174" y="1143127"/>
                    <a:pt x="6560312" y="1147318"/>
                  </a:cubicBezTo>
                  <a:cubicBezTo>
                    <a:pt x="6649466" y="1151509"/>
                    <a:pt x="6740652" y="1158113"/>
                    <a:pt x="6829552" y="1161542"/>
                  </a:cubicBezTo>
                  <a:cubicBezTo>
                    <a:pt x="6916928" y="1164844"/>
                    <a:pt x="7002526" y="1164463"/>
                    <a:pt x="7089267" y="1167511"/>
                  </a:cubicBezTo>
                  <a:cubicBezTo>
                    <a:pt x="7176516" y="1170559"/>
                    <a:pt x="7264400" y="1175131"/>
                    <a:pt x="7351522" y="1179576"/>
                  </a:cubicBezTo>
                  <a:cubicBezTo>
                    <a:pt x="7437882" y="1184021"/>
                    <a:pt x="7523734" y="1187577"/>
                    <a:pt x="7609713" y="1193927"/>
                  </a:cubicBezTo>
                  <a:cubicBezTo>
                    <a:pt x="7695692" y="1200277"/>
                    <a:pt x="7781671" y="1207770"/>
                    <a:pt x="7867396" y="1217549"/>
                  </a:cubicBezTo>
                  <a:cubicBezTo>
                    <a:pt x="7953248" y="1227328"/>
                    <a:pt x="8041513" y="1241552"/>
                    <a:pt x="8124698" y="1252855"/>
                  </a:cubicBezTo>
                  <a:cubicBezTo>
                    <a:pt x="8203057" y="1263523"/>
                    <a:pt x="8277860" y="1273556"/>
                    <a:pt x="8352917" y="1283716"/>
                  </a:cubicBezTo>
                  <a:cubicBezTo>
                    <a:pt x="8426069" y="1293622"/>
                    <a:pt x="8497062" y="1303528"/>
                    <a:pt x="8569452" y="1313307"/>
                  </a:cubicBezTo>
                  <a:cubicBezTo>
                    <a:pt x="8642477" y="1323213"/>
                    <a:pt x="8716518" y="1332230"/>
                    <a:pt x="8789162" y="1342644"/>
                  </a:cubicBezTo>
                  <a:cubicBezTo>
                    <a:pt x="8860917" y="1352931"/>
                    <a:pt x="8932672" y="1364361"/>
                    <a:pt x="9002903" y="1375410"/>
                  </a:cubicBezTo>
                  <a:cubicBezTo>
                    <a:pt x="9071356" y="1386205"/>
                    <a:pt x="9137015" y="1397889"/>
                    <a:pt x="9205595" y="1407922"/>
                  </a:cubicBezTo>
                  <a:cubicBezTo>
                    <a:pt x="9275826" y="1418209"/>
                    <a:pt x="9345422" y="1426083"/>
                    <a:pt x="9419336" y="1435989"/>
                  </a:cubicBezTo>
                  <a:cubicBezTo>
                    <a:pt x="9498965" y="1446657"/>
                    <a:pt x="9581896" y="1457071"/>
                    <a:pt x="9667494" y="1470152"/>
                  </a:cubicBezTo>
                  <a:cubicBezTo>
                    <a:pt x="9759569" y="1484249"/>
                    <a:pt x="9855962" y="1501140"/>
                    <a:pt x="9953625" y="1518539"/>
                  </a:cubicBezTo>
                  <a:cubicBezTo>
                    <a:pt x="10056495" y="1536954"/>
                    <a:pt x="10164826" y="1556258"/>
                    <a:pt x="10269855" y="1578102"/>
                  </a:cubicBezTo>
                  <a:cubicBezTo>
                    <a:pt x="10375011" y="1599946"/>
                    <a:pt x="10482453" y="1624584"/>
                    <a:pt x="10584434" y="1649603"/>
                  </a:cubicBezTo>
                  <a:cubicBezTo>
                    <a:pt x="10681589" y="1673352"/>
                    <a:pt x="10777347" y="1700403"/>
                    <a:pt x="10867898" y="1724152"/>
                  </a:cubicBezTo>
                  <a:cubicBezTo>
                    <a:pt x="10951337" y="1746123"/>
                    <a:pt x="11031220" y="1768094"/>
                    <a:pt x="11108436" y="1787271"/>
                  </a:cubicBezTo>
                  <a:cubicBezTo>
                    <a:pt x="11179556" y="1804924"/>
                    <a:pt x="11242421" y="1819910"/>
                    <a:pt x="11314049" y="1835277"/>
                  </a:cubicBezTo>
                  <a:cubicBezTo>
                    <a:pt x="11392027" y="1851914"/>
                    <a:pt x="11470132" y="1866138"/>
                    <a:pt x="11559032" y="1882902"/>
                  </a:cubicBezTo>
                  <a:cubicBezTo>
                    <a:pt x="11664823" y="1902841"/>
                    <a:pt x="11755374" y="1916430"/>
                    <a:pt x="11907266" y="1946148"/>
                  </a:cubicBezTo>
                  <a:cubicBezTo>
                    <a:pt x="12197334" y="2002917"/>
                    <a:pt x="12772136" y="2134108"/>
                    <a:pt x="13169265" y="2210816"/>
                  </a:cubicBezTo>
                  <a:cubicBezTo>
                    <a:pt x="13522197" y="2279015"/>
                    <a:pt x="13862939" y="2333117"/>
                    <a:pt x="14172438" y="2387981"/>
                  </a:cubicBezTo>
                  <a:cubicBezTo>
                    <a:pt x="14439138" y="2435225"/>
                    <a:pt x="14639163" y="2472817"/>
                    <a:pt x="14917166" y="2520315"/>
                  </a:cubicBezTo>
                  <a:cubicBezTo>
                    <a:pt x="15269971" y="2580640"/>
                    <a:pt x="15802610" y="2670175"/>
                    <a:pt x="16119602" y="2717927"/>
                  </a:cubicBezTo>
                  <a:cubicBezTo>
                    <a:pt x="16326231" y="2749042"/>
                    <a:pt x="16587723" y="2778252"/>
                    <a:pt x="16632682" y="2788285"/>
                  </a:cubicBezTo>
                  <a:cubicBezTo>
                    <a:pt x="16639668" y="2789809"/>
                    <a:pt x="16640810" y="2790190"/>
                    <a:pt x="16644494" y="2791968"/>
                  </a:cubicBezTo>
                  <a:cubicBezTo>
                    <a:pt x="16648048" y="2793746"/>
                    <a:pt x="16651605" y="2796286"/>
                    <a:pt x="16654398" y="2799207"/>
                  </a:cubicBezTo>
                  <a:cubicBezTo>
                    <a:pt x="16657321" y="2802128"/>
                    <a:pt x="16659860" y="2805557"/>
                    <a:pt x="16661638" y="2809240"/>
                  </a:cubicBezTo>
                  <a:cubicBezTo>
                    <a:pt x="16663416" y="2812796"/>
                    <a:pt x="16664686" y="2816860"/>
                    <a:pt x="16665195" y="2820924"/>
                  </a:cubicBezTo>
                  <a:cubicBezTo>
                    <a:pt x="16665702" y="2824988"/>
                    <a:pt x="16665702" y="2829306"/>
                    <a:pt x="16664940" y="2833370"/>
                  </a:cubicBezTo>
                  <a:cubicBezTo>
                    <a:pt x="16664178" y="2837307"/>
                    <a:pt x="16662654" y="2841371"/>
                    <a:pt x="16660621" y="2844927"/>
                  </a:cubicBezTo>
                  <a:cubicBezTo>
                    <a:pt x="16658590" y="2848483"/>
                    <a:pt x="16655922" y="2851785"/>
                    <a:pt x="16652875" y="2854452"/>
                  </a:cubicBezTo>
                  <a:cubicBezTo>
                    <a:pt x="16649827" y="2857119"/>
                    <a:pt x="16646145" y="2859405"/>
                    <a:pt x="16642461" y="2861056"/>
                  </a:cubicBezTo>
                  <a:cubicBezTo>
                    <a:pt x="16638778" y="2862707"/>
                    <a:pt x="16634587" y="2863723"/>
                    <a:pt x="16630522" y="2864104"/>
                  </a:cubicBezTo>
                  <a:cubicBezTo>
                    <a:pt x="16626459" y="2864485"/>
                    <a:pt x="16622141" y="2864104"/>
                    <a:pt x="16618204" y="2863088"/>
                  </a:cubicBezTo>
                  <a:cubicBezTo>
                    <a:pt x="16614268" y="2862072"/>
                    <a:pt x="16610330" y="2860294"/>
                    <a:pt x="16606901" y="2858135"/>
                  </a:cubicBezTo>
                  <a:cubicBezTo>
                    <a:pt x="16603471" y="2855976"/>
                    <a:pt x="16600296" y="2853055"/>
                    <a:pt x="16597757" y="2849880"/>
                  </a:cubicBezTo>
                  <a:cubicBezTo>
                    <a:pt x="16595218" y="2846705"/>
                    <a:pt x="16593058" y="2843022"/>
                    <a:pt x="16591661" y="2839212"/>
                  </a:cubicBezTo>
                  <a:cubicBezTo>
                    <a:pt x="16590264" y="2835402"/>
                    <a:pt x="16589502" y="2831084"/>
                    <a:pt x="16589375" y="2827020"/>
                  </a:cubicBezTo>
                  <a:cubicBezTo>
                    <a:pt x="16589247" y="2822956"/>
                    <a:pt x="16589883" y="2818638"/>
                    <a:pt x="16591026" y="2814828"/>
                  </a:cubicBezTo>
                  <a:cubicBezTo>
                    <a:pt x="16592170" y="2810891"/>
                    <a:pt x="16594201" y="2807081"/>
                    <a:pt x="16596614" y="2803779"/>
                  </a:cubicBezTo>
                  <a:cubicBezTo>
                    <a:pt x="16599027" y="2800477"/>
                    <a:pt x="16601947" y="2797429"/>
                    <a:pt x="16605250" y="2795143"/>
                  </a:cubicBezTo>
                  <a:cubicBezTo>
                    <a:pt x="16608552" y="2792730"/>
                    <a:pt x="16612362" y="2790825"/>
                    <a:pt x="16616298" y="2789682"/>
                  </a:cubicBezTo>
                  <a:cubicBezTo>
                    <a:pt x="16620109" y="2788539"/>
                    <a:pt x="16624427" y="2787904"/>
                    <a:pt x="16628491" y="2788031"/>
                  </a:cubicBezTo>
                  <a:cubicBezTo>
                    <a:pt x="16632555" y="2788158"/>
                    <a:pt x="16636872" y="2788920"/>
                    <a:pt x="16640683" y="2790317"/>
                  </a:cubicBezTo>
                  <a:cubicBezTo>
                    <a:pt x="16644494" y="2791714"/>
                    <a:pt x="16648176" y="2793873"/>
                    <a:pt x="16651351" y="2796413"/>
                  </a:cubicBezTo>
                  <a:cubicBezTo>
                    <a:pt x="16654526" y="2798953"/>
                    <a:pt x="16657446" y="2802128"/>
                    <a:pt x="16659606" y="2805557"/>
                  </a:cubicBezTo>
                  <a:cubicBezTo>
                    <a:pt x="16661765" y="2808986"/>
                    <a:pt x="16663416" y="2813050"/>
                    <a:pt x="16664432" y="2816987"/>
                  </a:cubicBezTo>
                  <a:cubicBezTo>
                    <a:pt x="16665447" y="2820924"/>
                    <a:pt x="16665829" y="2825115"/>
                    <a:pt x="16665447" y="2829179"/>
                  </a:cubicBezTo>
                  <a:cubicBezTo>
                    <a:pt x="16665068" y="2833243"/>
                    <a:pt x="16664051" y="2837561"/>
                    <a:pt x="16662400" y="2841244"/>
                  </a:cubicBezTo>
                  <a:cubicBezTo>
                    <a:pt x="16660748" y="2844927"/>
                    <a:pt x="16658463" y="2848483"/>
                    <a:pt x="16655795" y="2851531"/>
                  </a:cubicBezTo>
                  <a:cubicBezTo>
                    <a:pt x="16653129" y="2854579"/>
                    <a:pt x="16649700" y="2857246"/>
                    <a:pt x="16646145" y="2859278"/>
                  </a:cubicBezTo>
                  <a:cubicBezTo>
                    <a:pt x="16642588" y="2861310"/>
                    <a:pt x="16638523" y="2862707"/>
                    <a:pt x="16634587" y="2863469"/>
                  </a:cubicBezTo>
                  <a:cubicBezTo>
                    <a:pt x="16630650" y="2864231"/>
                    <a:pt x="16622269" y="2863850"/>
                    <a:pt x="16622269" y="2863850"/>
                  </a:cubicBezTo>
                  <a:cubicBezTo>
                    <a:pt x="16622269" y="2863850"/>
                    <a:pt x="16314546" y="2824353"/>
                    <a:pt x="16107283" y="2793111"/>
                  </a:cubicBezTo>
                  <a:cubicBezTo>
                    <a:pt x="15789783" y="2745232"/>
                    <a:pt x="15256891" y="2655824"/>
                    <a:pt x="14903831" y="2595372"/>
                  </a:cubicBezTo>
                  <a:cubicBezTo>
                    <a:pt x="14625828" y="2547747"/>
                    <a:pt x="14426057" y="2510155"/>
                    <a:pt x="14159230" y="2462911"/>
                  </a:cubicBezTo>
                  <a:cubicBezTo>
                    <a:pt x="13849095" y="2407920"/>
                    <a:pt x="13507085" y="2353564"/>
                    <a:pt x="13153518" y="2285365"/>
                  </a:cubicBezTo>
                  <a:cubicBezTo>
                    <a:pt x="12756642" y="2208784"/>
                    <a:pt x="12183618" y="2077974"/>
                    <a:pt x="11893677" y="2021205"/>
                  </a:cubicBezTo>
                  <a:cubicBezTo>
                    <a:pt x="11741404" y="1991360"/>
                    <a:pt x="11650980" y="1977771"/>
                    <a:pt x="11544554" y="1957705"/>
                  </a:cubicBezTo>
                  <a:cubicBezTo>
                    <a:pt x="11454892" y="1940814"/>
                    <a:pt x="11375517" y="1926336"/>
                    <a:pt x="11296777" y="1909445"/>
                  </a:cubicBezTo>
                  <a:cubicBezTo>
                    <a:pt x="11224387" y="1893951"/>
                    <a:pt x="11160760" y="1878838"/>
                    <a:pt x="11089132" y="1861058"/>
                  </a:cubicBezTo>
                  <a:cubicBezTo>
                    <a:pt x="11011789" y="1841881"/>
                    <a:pt x="10931906" y="1819656"/>
                    <a:pt x="10848594" y="1797812"/>
                  </a:cubicBezTo>
                  <a:cubicBezTo>
                    <a:pt x="10758551" y="1774190"/>
                    <a:pt x="10663809" y="1747647"/>
                    <a:pt x="10567543" y="1724025"/>
                  </a:cubicBezTo>
                  <a:cubicBezTo>
                    <a:pt x="10466451" y="1699260"/>
                    <a:pt x="10360152" y="1674749"/>
                    <a:pt x="10255758" y="1653032"/>
                  </a:cubicBezTo>
                  <a:cubicBezTo>
                    <a:pt x="10151237" y="1631315"/>
                    <a:pt x="10043287" y="1612011"/>
                    <a:pt x="9940925" y="1593723"/>
                  </a:cubicBezTo>
                  <a:cubicBezTo>
                    <a:pt x="9843897" y="1576451"/>
                    <a:pt x="9748520" y="1559814"/>
                    <a:pt x="9657080" y="1545717"/>
                  </a:cubicBezTo>
                  <a:cubicBezTo>
                    <a:pt x="9571863" y="1532636"/>
                    <a:pt x="9489186" y="1522222"/>
                    <a:pt x="9409430" y="1511554"/>
                  </a:cubicBezTo>
                  <a:cubicBezTo>
                    <a:pt x="9335008" y="1501521"/>
                    <a:pt x="9264269" y="1493520"/>
                    <a:pt x="9193530" y="1483233"/>
                  </a:cubicBezTo>
                  <a:cubicBezTo>
                    <a:pt x="9124950" y="1473200"/>
                    <a:pt x="9059545" y="1461516"/>
                    <a:pt x="8991346" y="1450848"/>
                  </a:cubicBezTo>
                  <a:cubicBezTo>
                    <a:pt x="8921496" y="1439926"/>
                    <a:pt x="8850503" y="1428496"/>
                    <a:pt x="8779002" y="1418209"/>
                  </a:cubicBezTo>
                  <a:cubicBezTo>
                    <a:pt x="8706358" y="1407795"/>
                    <a:pt x="8632190" y="1398778"/>
                    <a:pt x="8559165" y="1388872"/>
                  </a:cubicBezTo>
                  <a:cubicBezTo>
                    <a:pt x="8486775" y="1379093"/>
                    <a:pt x="8415909" y="1369187"/>
                    <a:pt x="8342757" y="1359281"/>
                  </a:cubicBezTo>
                  <a:cubicBezTo>
                    <a:pt x="8267700" y="1349121"/>
                    <a:pt x="8192389" y="1339215"/>
                    <a:pt x="8114284" y="1328547"/>
                  </a:cubicBezTo>
                  <a:cubicBezTo>
                    <a:pt x="8031861" y="1317371"/>
                    <a:pt x="7945247" y="1303274"/>
                    <a:pt x="7860411" y="1293622"/>
                  </a:cubicBezTo>
                  <a:cubicBezTo>
                    <a:pt x="7775702" y="1283970"/>
                    <a:pt x="7690739" y="1276731"/>
                    <a:pt x="7605522" y="1270508"/>
                  </a:cubicBezTo>
                  <a:cubicBezTo>
                    <a:pt x="7519924" y="1264285"/>
                    <a:pt x="7434199" y="1260475"/>
                    <a:pt x="7348093" y="1256157"/>
                  </a:cubicBezTo>
                  <a:cubicBezTo>
                    <a:pt x="7261479" y="1251839"/>
                    <a:pt x="7174484" y="1247394"/>
                    <a:pt x="7087489" y="1244473"/>
                  </a:cubicBezTo>
                  <a:cubicBezTo>
                    <a:pt x="7000240" y="1241552"/>
                    <a:pt x="6913372" y="1241933"/>
                    <a:pt x="6825488" y="1238631"/>
                  </a:cubicBezTo>
                  <a:cubicBezTo>
                    <a:pt x="6736588" y="1235329"/>
                    <a:pt x="6645910" y="1228852"/>
                    <a:pt x="6557137" y="1224788"/>
                  </a:cubicBezTo>
                  <a:cubicBezTo>
                    <a:pt x="6469634" y="1220724"/>
                    <a:pt x="6382639" y="1216533"/>
                    <a:pt x="6296406" y="1214247"/>
                  </a:cubicBezTo>
                  <a:cubicBezTo>
                    <a:pt x="6211443" y="1211961"/>
                    <a:pt x="6127623" y="1212850"/>
                    <a:pt x="6043549" y="1210818"/>
                  </a:cubicBezTo>
                  <a:cubicBezTo>
                    <a:pt x="5959983" y="1208786"/>
                    <a:pt x="5877560" y="1207008"/>
                    <a:pt x="5793740" y="1202309"/>
                  </a:cubicBezTo>
                  <a:cubicBezTo>
                    <a:pt x="5708396" y="1197483"/>
                    <a:pt x="5622671" y="1190117"/>
                    <a:pt x="5535930" y="1181989"/>
                  </a:cubicBezTo>
                  <a:cubicBezTo>
                    <a:pt x="5447411" y="1173607"/>
                    <a:pt x="5358892" y="1162812"/>
                    <a:pt x="5268214" y="1152525"/>
                  </a:cubicBezTo>
                  <a:cubicBezTo>
                    <a:pt x="5174361" y="1141984"/>
                    <a:pt x="5080254" y="1131443"/>
                    <a:pt x="4982083" y="1119378"/>
                  </a:cubicBezTo>
                  <a:cubicBezTo>
                    <a:pt x="4877816" y="1106551"/>
                    <a:pt x="4771263" y="1093978"/>
                    <a:pt x="4660011" y="1077341"/>
                  </a:cubicBezTo>
                  <a:cubicBezTo>
                    <a:pt x="4539742" y="1059434"/>
                    <a:pt x="4419092" y="1037717"/>
                    <a:pt x="4285742" y="1014349"/>
                  </a:cubicBezTo>
                  <a:cubicBezTo>
                    <a:pt x="4132326" y="987552"/>
                    <a:pt x="3901186" y="947928"/>
                    <a:pt x="3791204" y="924560"/>
                  </a:cubicBezTo>
                  <a:cubicBezTo>
                    <a:pt x="3735578" y="912749"/>
                    <a:pt x="3706495" y="904621"/>
                    <a:pt x="3666490" y="894080"/>
                  </a:cubicBezTo>
                  <a:cubicBezTo>
                    <a:pt x="3628898" y="884174"/>
                    <a:pt x="3592703" y="873760"/>
                    <a:pt x="3557651" y="863346"/>
                  </a:cubicBezTo>
                  <a:cubicBezTo>
                    <a:pt x="3524631" y="853567"/>
                    <a:pt x="3494405" y="843534"/>
                    <a:pt x="3461639" y="833374"/>
                  </a:cubicBezTo>
                  <a:cubicBezTo>
                    <a:pt x="3427349" y="822706"/>
                    <a:pt x="3393059" y="812165"/>
                    <a:pt x="3356229" y="800989"/>
                  </a:cubicBezTo>
                  <a:cubicBezTo>
                    <a:pt x="3315843" y="788670"/>
                    <a:pt x="3272282" y="775843"/>
                    <a:pt x="3228975" y="762762"/>
                  </a:cubicBezTo>
                  <a:cubicBezTo>
                    <a:pt x="3184017" y="749173"/>
                    <a:pt x="3137789" y="733933"/>
                    <a:pt x="3091307" y="721106"/>
                  </a:cubicBezTo>
                  <a:cubicBezTo>
                    <a:pt x="3044317" y="708152"/>
                    <a:pt x="2996184" y="697357"/>
                    <a:pt x="2948559" y="685800"/>
                  </a:cubicBezTo>
                  <a:cubicBezTo>
                    <a:pt x="2900934" y="674243"/>
                    <a:pt x="2854960" y="664337"/>
                    <a:pt x="2805557" y="651764"/>
                  </a:cubicBezTo>
                  <a:cubicBezTo>
                    <a:pt x="2752090" y="638175"/>
                    <a:pt x="2698877" y="622935"/>
                    <a:pt x="2639187" y="606806"/>
                  </a:cubicBezTo>
                  <a:cubicBezTo>
                    <a:pt x="2569464" y="588010"/>
                    <a:pt x="2480437" y="565277"/>
                    <a:pt x="2412746" y="545973"/>
                  </a:cubicBezTo>
                  <a:cubicBezTo>
                    <a:pt x="2357247" y="530098"/>
                    <a:pt x="2312543" y="515112"/>
                    <a:pt x="2261870" y="500253"/>
                  </a:cubicBezTo>
                  <a:cubicBezTo>
                    <a:pt x="2210562" y="485140"/>
                    <a:pt x="2157730" y="470027"/>
                    <a:pt x="2106549" y="456057"/>
                  </a:cubicBezTo>
                  <a:cubicBezTo>
                    <a:pt x="2056892" y="442468"/>
                    <a:pt x="2007489" y="430276"/>
                    <a:pt x="1959483" y="417703"/>
                  </a:cubicBezTo>
                  <a:cubicBezTo>
                    <a:pt x="1913509" y="405638"/>
                    <a:pt x="1868424" y="394208"/>
                    <a:pt x="1824609" y="381889"/>
                  </a:cubicBezTo>
                  <a:cubicBezTo>
                    <a:pt x="1782572" y="370078"/>
                    <a:pt x="1742567" y="356997"/>
                    <a:pt x="1701419" y="345567"/>
                  </a:cubicBezTo>
                  <a:cubicBezTo>
                    <a:pt x="1660398" y="334137"/>
                    <a:pt x="1620774" y="323215"/>
                    <a:pt x="1578229" y="313055"/>
                  </a:cubicBezTo>
                  <a:cubicBezTo>
                    <a:pt x="1533144" y="302260"/>
                    <a:pt x="1486154" y="293243"/>
                    <a:pt x="1438148" y="282829"/>
                  </a:cubicBezTo>
                  <a:cubicBezTo>
                    <a:pt x="1387094" y="271653"/>
                    <a:pt x="1335278" y="259334"/>
                    <a:pt x="1280414" y="248158"/>
                  </a:cubicBezTo>
                  <a:cubicBezTo>
                    <a:pt x="1220851" y="236093"/>
                    <a:pt x="1158240" y="225044"/>
                    <a:pt x="1093343" y="213360"/>
                  </a:cubicBezTo>
                  <a:cubicBezTo>
                    <a:pt x="1022858" y="200787"/>
                    <a:pt x="948182" y="187579"/>
                    <a:pt x="872871" y="175387"/>
                  </a:cubicBezTo>
                  <a:cubicBezTo>
                    <a:pt x="794131" y="162560"/>
                    <a:pt x="715518" y="149606"/>
                    <a:pt x="631063" y="138557"/>
                  </a:cubicBezTo>
                  <a:cubicBezTo>
                    <a:pt x="538734" y="126365"/>
                    <a:pt x="418338" y="112903"/>
                    <a:pt x="340360" y="106299"/>
                  </a:cubicBezTo>
                  <a:cubicBezTo>
                    <a:pt x="288163" y="101854"/>
                    <a:pt x="255016" y="99441"/>
                    <a:pt x="209296" y="98552"/>
                  </a:cubicBezTo>
                  <a:cubicBezTo>
                    <a:pt x="159131" y="97663"/>
                    <a:pt x="74041" y="103251"/>
                    <a:pt x="51181" y="102108"/>
                  </a:cubicBezTo>
                  <a:cubicBezTo>
                    <a:pt x="44831" y="101727"/>
                    <a:pt x="42926" y="101600"/>
                    <a:pt x="38989" y="100584"/>
                  </a:cubicBezTo>
                  <a:cubicBezTo>
                    <a:pt x="35052" y="99568"/>
                    <a:pt x="31115" y="98171"/>
                    <a:pt x="27432" y="96266"/>
                  </a:cubicBezTo>
                  <a:cubicBezTo>
                    <a:pt x="23876" y="94361"/>
                    <a:pt x="20320" y="91948"/>
                    <a:pt x="17272" y="89281"/>
                  </a:cubicBezTo>
                  <a:cubicBezTo>
                    <a:pt x="14224" y="86614"/>
                    <a:pt x="11430" y="83439"/>
                    <a:pt x="9144" y="80010"/>
                  </a:cubicBezTo>
                  <a:cubicBezTo>
                    <a:pt x="6858" y="76708"/>
                    <a:pt x="4826" y="72898"/>
                    <a:pt x="3429" y="69088"/>
                  </a:cubicBezTo>
                  <a:cubicBezTo>
                    <a:pt x="2032" y="65278"/>
                    <a:pt x="1016" y="61214"/>
                    <a:pt x="508" y="57150"/>
                  </a:cubicBezTo>
                  <a:cubicBezTo>
                    <a:pt x="0" y="53086"/>
                    <a:pt x="0" y="48895"/>
                    <a:pt x="508" y="44831"/>
                  </a:cubicBezTo>
                  <a:cubicBezTo>
                    <a:pt x="1016" y="40767"/>
                    <a:pt x="2032" y="36703"/>
                    <a:pt x="3429" y="32893"/>
                  </a:cubicBezTo>
                  <a:cubicBezTo>
                    <a:pt x="4826" y="29083"/>
                    <a:pt x="6858" y="25273"/>
                    <a:pt x="9144" y="21971"/>
                  </a:cubicBezTo>
                  <a:cubicBezTo>
                    <a:pt x="11430" y="18669"/>
                    <a:pt x="14224" y="15494"/>
                    <a:pt x="17272" y="12827"/>
                  </a:cubicBezTo>
                  <a:cubicBezTo>
                    <a:pt x="20320" y="10160"/>
                    <a:pt x="23876" y="7747"/>
                    <a:pt x="27432" y="5842"/>
                  </a:cubicBezTo>
                  <a:cubicBezTo>
                    <a:pt x="31115" y="3937"/>
                    <a:pt x="35052" y="2413"/>
                    <a:pt x="38989" y="1397"/>
                  </a:cubicBezTo>
                  <a:cubicBezTo>
                    <a:pt x="42926" y="381"/>
                    <a:pt x="51181" y="0"/>
                    <a:pt x="51181" y="0"/>
                  </a:cubicBezTo>
                </a:path>
              </a:pathLst>
            </a:custGeom>
            <a:solidFill>
              <a:srgbClr val="E7191F"/>
            </a:solidFill>
            <a:ln cap="sq">
              <a:noFill/>
              <a:prstDash val="solid"/>
              <a:miter/>
            </a:ln>
          </p:spPr>
        </p:sp>
      </p:grpSp>
      <p:grpSp>
        <p:nvGrpSpPr>
          <p:cNvPr name="Group 7" id="7"/>
          <p:cNvGrpSpPr/>
          <p:nvPr/>
        </p:nvGrpSpPr>
        <p:grpSpPr>
          <a:xfrm rot="0">
            <a:off x="854964" y="1839468"/>
            <a:ext cx="12020836" cy="2422970"/>
            <a:chOff x="0" y="0"/>
            <a:chExt cx="16027781" cy="3230626"/>
          </a:xfrm>
        </p:grpSpPr>
        <p:sp>
          <p:nvSpPr>
            <p:cNvPr name="Freeform 8" id="8"/>
            <p:cNvSpPr/>
            <p:nvPr/>
          </p:nvSpPr>
          <p:spPr>
            <a:xfrm flipH="false" flipV="false" rot="0">
              <a:off x="50292" y="50546"/>
              <a:ext cx="15926816" cy="3130677"/>
            </a:xfrm>
            <a:custGeom>
              <a:avLst/>
              <a:gdLst/>
              <a:ahLst/>
              <a:cxnLst/>
              <a:rect r="r" b="b" t="t" l="l"/>
              <a:pathLst>
                <a:path h="3130677" w="15926816">
                  <a:moveTo>
                    <a:pt x="48260" y="3032887"/>
                  </a:moveTo>
                  <a:cubicBezTo>
                    <a:pt x="298069" y="3036443"/>
                    <a:pt x="346329" y="3037205"/>
                    <a:pt x="402463" y="3037713"/>
                  </a:cubicBezTo>
                  <a:cubicBezTo>
                    <a:pt x="464312" y="3038348"/>
                    <a:pt x="531114" y="3038729"/>
                    <a:pt x="597662" y="3039110"/>
                  </a:cubicBezTo>
                  <a:cubicBezTo>
                    <a:pt x="667385" y="3039491"/>
                    <a:pt x="739775" y="3039872"/>
                    <a:pt x="811911" y="3040126"/>
                  </a:cubicBezTo>
                  <a:cubicBezTo>
                    <a:pt x="885444" y="3040380"/>
                    <a:pt x="941959" y="3046476"/>
                    <a:pt x="1034669" y="3040888"/>
                  </a:cubicBezTo>
                  <a:cubicBezTo>
                    <a:pt x="1190117" y="3031490"/>
                    <a:pt x="1465453" y="2988183"/>
                    <a:pt x="1656207" y="2963037"/>
                  </a:cubicBezTo>
                  <a:cubicBezTo>
                    <a:pt x="1819275" y="2941574"/>
                    <a:pt x="1967484" y="2921000"/>
                    <a:pt x="2109470" y="2900299"/>
                  </a:cubicBezTo>
                  <a:cubicBezTo>
                    <a:pt x="2235581" y="2881884"/>
                    <a:pt x="2353818" y="2863723"/>
                    <a:pt x="2466213" y="2845689"/>
                  </a:cubicBezTo>
                  <a:cubicBezTo>
                    <a:pt x="2567178" y="2829433"/>
                    <a:pt x="2662174" y="2813431"/>
                    <a:pt x="2753487" y="2797175"/>
                  </a:cubicBezTo>
                  <a:cubicBezTo>
                    <a:pt x="2836799" y="2782316"/>
                    <a:pt x="2916047" y="2766060"/>
                    <a:pt x="2992374" y="2752217"/>
                  </a:cubicBezTo>
                  <a:cubicBezTo>
                    <a:pt x="3062605" y="2739517"/>
                    <a:pt x="3128010" y="2728341"/>
                    <a:pt x="3194685" y="2716784"/>
                  </a:cubicBezTo>
                  <a:cubicBezTo>
                    <a:pt x="3259963" y="2705481"/>
                    <a:pt x="3322447" y="2695321"/>
                    <a:pt x="3388233" y="2683637"/>
                  </a:cubicBezTo>
                  <a:cubicBezTo>
                    <a:pt x="3456686" y="2671445"/>
                    <a:pt x="3526663" y="2657856"/>
                    <a:pt x="3597402" y="2645029"/>
                  </a:cubicBezTo>
                  <a:cubicBezTo>
                    <a:pt x="3670173" y="2631948"/>
                    <a:pt x="3744722" y="2619248"/>
                    <a:pt x="3818763" y="2605913"/>
                  </a:cubicBezTo>
                  <a:cubicBezTo>
                    <a:pt x="3893439" y="2592451"/>
                    <a:pt x="3959987" y="2583561"/>
                    <a:pt x="4043807" y="2564511"/>
                  </a:cubicBezTo>
                  <a:cubicBezTo>
                    <a:pt x="4152138" y="2539873"/>
                    <a:pt x="4307078" y="2493391"/>
                    <a:pt x="4412742" y="2464181"/>
                  </a:cubicBezTo>
                  <a:cubicBezTo>
                    <a:pt x="4492498" y="2442083"/>
                    <a:pt x="4559427" y="2423668"/>
                    <a:pt x="4622419" y="2405253"/>
                  </a:cubicBezTo>
                  <a:cubicBezTo>
                    <a:pt x="4674362" y="2390140"/>
                    <a:pt x="4719574" y="2376678"/>
                    <a:pt x="4764278" y="2362327"/>
                  </a:cubicBezTo>
                  <a:cubicBezTo>
                    <a:pt x="4804791" y="2349246"/>
                    <a:pt x="4841240" y="2335911"/>
                    <a:pt x="4879340" y="2323084"/>
                  </a:cubicBezTo>
                  <a:cubicBezTo>
                    <a:pt x="4916805" y="2310384"/>
                    <a:pt x="4952873" y="2297684"/>
                    <a:pt x="4990846" y="2285619"/>
                  </a:cubicBezTo>
                  <a:cubicBezTo>
                    <a:pt x="5030089" y="2273173"/>
                    <a:pt x="5069586" y="2260727"/>
                    <a:pt x="5110988" y="2249805"/>
                  </a:cubicBezTo>
                  <a:cubicBezTo>
                    <a:pt x="5154295" y="2238248"/>
                    <a:pt x="5200396" y="2229104"/>
                    <a:pt x="5245354" y="2218563"/>
                  </a:cubicBezTo>
                  <a:cubicBezTo>
                    <a:pt x="5290693" y="2207895"/>
                    <a:pt x="5335016" y="2196592"/>
                    <a:pt x="5381625" y="2186051"/>
                  </a:cubicBezTo>
                  <a:cubicBezTo>
                    <a:pt x="5430393" y="2175129"/>
                    <a:pt x="5480939" y="2165096"/>
                    <a:pt x="5531612" y="2154301"/>
                  </a:cubicBezTo>
                  <a:cubicBezTo>
                    <a:pt x="5583555" y="2143252"/>
                    <a:pt x="5636641" y="2132965"/>
                    <a:pt x="5689346" y="2120646"/>
                  </a:cubicBezTo>
                  <a:cubicBezTo>
                    <a:pt x="5742813" y="2108200"/>
                    <a:pt x="5796788" y="2095246"/>
                    <a:pt x="5850128" y="2080006"/>
                  </a:cubicBezTo>
                  <a:cubicBezTo>
                    <a:pt x="5903722" y="2064639"/>
                    <a:pt x="5957951" y="2046605"/>
                    <a:pt x="6010148" y="2028571"/>
                  </a:cubicBezTo>
                  <a:cubicBezTo>
                    <a:pt x="6060948" y="2011045"/>
                    <a:pt x="6109970" y="1991487"/>
                    <a:pt x="6159500" y="1973453"/>
                  </a:cubicBezTo>
                  <a:cubicBezTo>
                    <a:pt x="6208395" y="1955673"/>
                    <a:pt x="6255766" y="1939544"/>
                    <a:pt x="6305296" y="1921383"/>
                  </a:cubicBezTo>
                  <a:cubicBezTo>
                    <a:pt x="6357112" y="1902460"/>
                    <a:pt x="6409182" y="1882902"/>
                    <a:pt x="6463792" y="1861820"/>
                  </a:cubicBezTo>
                  <a:cubicBezTo>
                    <a:pt x="6522720" y="1839087"/>
                    <a:pt x="6583934" y="1814957"/>
                    <a:pt x="6647053" y="1789049"/>
                  </a:cubicBezTo>
                  <a:cubicBezTo>
                    <a:pt x="6715379" y="1760982"/>
                    <a:pt x="6787261" y="1730629"/>
                    <a:pt x="6859270" y="1698879"/>
                  </a:cubicBezTo>
                  <a:cubicBezTo>
                    <a:pt x="6934708" y="1665605"/>
                    <a:pt x="7011035" y="1629283"/>
                    <a:pt x="7089775" y="1593342"/>
                  </a:cubicBezTo>
                  <a:cubicBezTo>
                    <a:pt x="7172325" y="1555750"/>
                    <a:pt x="7254875" y="1515872"/>
                    <a:pt x="7343775" y="1478026"/>
                  </a:cubicBezTo>
                  <a:cubicBezTo>
                    <a:pt x="7440041" y="1437005"/>
                    <a:pt x="7543800" y="1395603"/>
                    <a:pt x="7647305" y="1356868"/>
                  </a:cubicBezTo>
                  <a:cubicBezTo>
                    <a:pt x="7753985" y="1316990"/>
                    <a:pt x="7865364" y="1279017"/>
                    <a:pt x="7975092" y="1242441"/>
                  </a:cubicBezTo>
                  <a:cubicBezTo>
                    <a:pt x="8084693" y="1205992"/>
                    <a:pt x="8195818" y="1170686"/>
                    <a:pt x="8305292" y="1137666"/>
                  </a:cubicBezTo>
                  <a:cubicBezTo>
                    <a:pt x="8412607" y="1105408"/>
                    <a:pt x="8522970" y="1074674"/>
                    <a:pt x="8625459" y="1046353"/>
                  </a:cubicBezTo>
                  <a:cubicBezTo>
                    <a:pt x="8719947" y="1020191"/>
                    <a:pt x="8810371" y="995172"/>
                    <a:pt x="8898128" y="973201"/>
                  </a:cubicBezTo>
                  <a:cubicBezTo>
                    <a:pt x="8979408" y="952881"/>
                    <a:pt x="9043670" y="937387"/>
                    <a:pt x="9134094" y="918337"/>
                  </a:cubicBezTo>
                  <a:cubicBezTo>
                    <a:pt x="9254998" y="892937"/>
                    <a:pt x="9424543" y="863092"/>
                    <a:pt x="9560179" y="838200"/>
                  </a:cubicBezTo>
                  <a:cubicBezTo>
                    <a:pt x="9683877" y="815467"/>
                    <a:pt x="9801352" y="796290"/>
                    <a:pt x="9915398" y="774446"/>
                  </a:cubicBezTo>
                  <a:cubicBezTo>
                    <a:pt x="10021824" y="754126"/>
                    <a:pt x="10124948" y="733171"/>
                    <a:pt x="10223373" y="712089"/>
                  </a:cubicBezTo>
                  <a:cubicBezTo>
                    <a:pt x="10314559" y="692531"/>
                    <a:pt x="10401300" y="671322"/>
                    <a:pt x="10486263" y="652526"/>
                  </a:cubicBezTo>
                  <a:cubicBezTo>
                    <a:pt x="10566019" y="634873"/>
                    <a:pt x="10641330" y="617220"/>
                    <a:pt x="10718673" y="602107"/>
                  </a:cubicBezTo>
                  <a:cubicBezTo>
                    <a:pt x="10795381" y="587121"/>
                    <a:pt x="10870438" y="573659"/>
                    <a:pt x="10948416" y="562229"/>
                  </a:cubicBezTo>
                  <a:cubicBezTo>
                    <a:pt x="11028807" y="550418"/>
                    <a:pt x="11112627" y="541401"/>
                    <a:pt x="11194288" y="532511"/>
                  </a:cubicBezTo>
                  <a:cubicBezTo>
                    <a:pt x="11275187" y="523621"/>
                    <a:pt x="11358245" y="517144"/>
                    <a:pt x="11435969" y="508762"/>
                  </a:cubicBezTo>
                  <a:cubicBezTo>
                    <a:pt x="11508486" y="501015"/>
                    <a:pt x="11578463" y="491490"/>
                    <a:pt x="11646154" y="484378"/>
                  </a:cubicBezTo>
                  <a:cubicBezTo>
                    <a:pt x="11709146" y="477774"/>
                    <a:pt x="11767058" y="472694"/>
                    <a:pt x="11828780" y="467360"/>
                  </a:cubicBezTo>
                  <a:cubicBezTo>
                    <a:pt x="11892280" y="461899"/>
                    <a:pt x="11955907" y="457073"/>
                    <a:pt x="12021947" y="452247"/>
                  </a:cubicBezTo>
                  <a:cubicBezTo>
                    <a:pt x="12091543" y="447167"/>
                    <a:pt x="12153392" y="441325"/>
                    <a:pt x="12236323" y="437896"/>
                  </a:cubicBezTo>
                  <a:cubicBezTo>
                    <a:pt x="12350623" y="433197"/>
                    <a:pt x="12523597" y="433197"/>
                    <a:pt x="12644247" y="431673"/>
                  </a:cubicBezTo>
                  <a:cubicBezTo>
                    <a:pt x="12740513" y="430530"/>
                    <a:pt x="12821158" y="429768"/>
                    <a:pt x="12903708" y="429133"/>
                  </a:cubicBezTo>
                  <a:cubicBezTo>
                    <a:pt x="12979020" y="428625"/>
                    <a:pt x="13047980" y="428244"/>
                    <a:pt x="13119608" y="427990"/>
                  </a:cubicBezTo>
                  <a:cubicBezTo>
                    <a:pt x="13190601" y="427736"/>
                    <a:pt x="13261213" y="427609"/>
                    <a:pt x="13331445" y="427482"/>
                  </a:cubicBezTo>
                  <a:cubicBezTo>
                    <a:pt x="13401040" y="427355"/>
                    <a:pt x="13470890" y="427355"/>
                    <a:pt x="13539089" y="427355"/>
                  </a:cubicBezTo>
                  <a:cubicBezTo>
                    <a:pt x="13605256" y="427355"/>
                    <a:pt x="13671295" y="427228"/>
                    <a:pt x="13734795" y="427228"/>
                  </a:cubicBezTo>
                  <a:cubicBezTo>
                    <a:pt x="13795120" y="427228"/>
                    <a:pt x="13851890" y="427228"/>
                    <a:pt x="13911071" y="427228"/>
                  </a:cubicBezTo>
                  <a:cubicBezTo>
                    <a:pt x="13971271" y="427228"/>
                    <a:pt x="14029818" y="429768"/>
                    <a:pt x="14093190" y="427228"/>
                  </a:cubicBezTo>
                  <a:cubicBezTo>
                    <a:pt x="14162786" y="424561"/>
                    <a:pt x="14233779" y="419100"/>
                    <a:pt x="14311757" y="410083"/>
                  </a:cubicBezTo>
                  <a:cubicBezTo>
                    <a:pt x="14402562" y="399542"/>
                    <a:pt x="14502511" y="383159"/>
                    <a:pt x="14605254" y="364744"/>
                  </a:cubicBezTo>
                  <a:cubicBezTo>
                    <a:pt x="14720062" y="344297"/>
                    <a:pt x="14846300" y="320294"/>
                    <a:pt x="14968346" y="291084"/>
                  </a:cubicBezTo>
                  <a:cubicBezTo>
                    <a:pt x="15094712" y="260858"/>
                    <a:pt x="15225141" y="224536"/>
                    <a:pt x="15350745" y="185293"/>
                  </a:cubicBezTo>
                  <a:cubicBezTo>
                    <a:pt x="15475204" y="146431"/>
                    <a:pt x="15621635" y="90932"/>
                    <a:pt x="15718663" y="57150"/>
                  </a:cubicBezTo>
                  <a:cubicBezTo>
                    <a:pt x="15782036" y="35052"/>
                    <a:pt x="15853029" y="8382"/>
                    <a:pt x="15876016" y="2413"/>
                  </a:cubicBezTo>
                  <a:cubicBezTo>
                    <a:pt x="15882239" y="762"/>
                    <a:pt x="15884145" y="254"/>
                    <a:pt x="15888208" y="254"/>
                  </a:cubicBezTo>
                  <a:cubicBezTo>
                    <a:pt x="15892271" y="254"/>
                    <a:pt x="15896590" y="889"/>
                    <a:pt x="15900400" y="2159"/>
                  </a:cubicBezTo>
                  <a:cubicBezTo>
                    <a:pt x="15904210" y="3429"/>
                    <a:pt x="15908021" y="5334"/>
                    <a:pt x="15911321" y="7747"/>
                  </a:cubicBezTo>
                  <a:cubicBezTo>
                    <a:pt x="15914623" y="10160"/>
                    <a:pt x="15917671" y="13335"/>
                    <a:pt x="15919958" y="16637"/>
                  </a:cubicBezTo>
                  <a:cubicBezTo>
                    <a:pt x="15922245" y="19939"/>
                    <a:pt x="15924021" y="23876"/>
                    <a:pt x="15925165" y="27813"/>
                  </a:cubicBezTo>
                  <a:cubicBezTo>
                    <a:pt x="15926308" y="31750"/>
                    <a:pt x="15926816" y="35941"/>
                    <a:pt x="15926689" y="40005"/>
                  </a:cubicBezTo>
                  <a:cubicBezTo>
                    <a:pt x="15926562" y="44069"/>
                    <a:pt x="15925545" y="48260"/>
                    <a:pt x="15924148" y="52070"/>
                  </a:cubicBezTo>
                  <a:cubicBezTo>
                    <a:pt x="15922625" y="55880"/>
                    <a:pt x="15920594" y="59563"/>
                    <a:pt x="15917926" y="62738"/>
                  </a:cubicBezTo>
                  <a:cubicBezTo>
                    <a:pt x="15915386" y="65786"/>
                    <a:pt x="15911957" y="68580"/>
                    <a:pt x="15908528" y="70739"/>
                  </a:cubicBezTo>
                  <a:cubicBezTo>
                    <a:pt x="15905098" y="72898"/>
                    <a:pt x="15901035" y="74549"/>
                    <a:pt x="15897097" y="75438"/>
                  </a:cubicBezTo>
                  <a:cubicBezTo>
                    <a:pt x="15893161" y="76327"/>
                    <a:pt x="15888844" y="76581"/>
                    <a:pt x="15884779" y="76200"/>
                  </a:cubicBezTo>
                  <a:cubicBezTo>
                    <a:pt x="15880715" y="75819"/>
                    <a:pt x="15876651" y="74676"/>
                    <a:pt x="15872969" y="73025"/>
                  </a:cubicBezTo>
                  <a:cubicBezTo>
                    <a:pt x="15869285" y="71374"/>
                    <a:pt x="15865602" y="69088"/>
                    <a:pt x="15862681" y="66294"/>
                  </a:cubicBezTo>
                  <a:cubicBezTo>
                    <a:pt x="15859633" y="63500"/>
                    <a:pt x="15856966" y="60071"/>
                    <a:pt x="15855061" y="56515"/>
                  </a:cubicBezTo>
                  <a:cubicBezTo>
                    <a:pt x="15853156" y="52959"/>
                    <a:pt x="15851632" y="48895"/>
                    <a:pt x="15850996" y="44831"/>
                  </a:cubicBezTo>
                  <a:cubicBezTo>
                    <a:pt x="15850362" y="40894"/>
                    <a:pt x="15850235" y="36449"/>
                    <a:pt x="15850871" y="32512"/>
                  </a:cubicBezTo>
                  <a:cubicBezTo>
                    <a:pt x="15851505" y="28448"/>
                    <a:pt x="15852902" y="24384"/>
                    <a:pt x="15854807" y="20828"/>
                  </a:cubicBezTo>
                  <a:cubicBezTo>
                    <a:pt x="15856712" y="17272"/>
                    <a:pt x="15859252" y="13716"/>
                    <a:pt x="15862172" y="10922"/>
                  </a:cubicBezTo>
                  <a:cubicBezTo>
                    <a:pt x="15865095" y="8128"/>
                    <a:pt x="15868522" y="5715"/>
                    <a:pt x="15872206" y="3937"/>
                  </a:cubicBezTo>
                  <a:cubicBezTo>
                    <a:pt x="15875889" y="2159"/>
                    <a:pt x="15880080" y="1016"/>
                    <a:pt x="15884145" y="508"/>
                  </a:cubicBezTo>
                  <a:cubicBezTo>
                    <a:pt x="15888208" y="0"/>
                    <a:pt x="15892526" y="127"/>
                    <a:pt x="15896463" y="1016"/>
                  </a:cubicBezTo>
                  <a:cubicBezTo>
                    <a:pt x="15900400" y="1905"/>
                    <a:pt x="15904464" y="3429"/>
                    <a:pt x="15907894" y="5461"/>
                  </a:cubicBezTo>
                  <a:cubicBezTo>
                    <a:pt x="15911448" y="7493"/>
                    <a:pt x="15914751" y="10287"/>
                    <a:pt x="15917419" y="13335"/>
                  </a:cubicBezTo>
                  <a:cubicBezTo>
                    <a:pt x="15920085" y="16383"/>
                    <a:pt x="15922370" y="20066"/>
                    <a:pt x="15923896" y="23876"/>
                  </a:cubicBezTo>
                  <a:cubicBezTo>
                    <a:pt x="15925420" y="27686"/>
                    <a:pt x="15926308" y="31877"/>
                    <a:pt x="15926562" y="35941"/>
                  </a:cubicBezTo>
                  <a:cubicBezTo>
                    <a:pt x="15926816" y="40005"/>
                    <a:pt x="15926435" y="44196"/>
                    <a:pt x="15925420" y="48133"/>
                  </a:cubicBezTo>
                  <a:cubicBezTo>
                    <a:pt x="15924403" y="52070"/>
                    <a:pt x="15922625" y="56007"/>
                    <a:pt x="15920339" y="59436"/>
                  </a:cubicBezTo>
                  <a:cubicBezTo>
                    <a:pt x="15918053" y="62865"/>
                    <a:pt x="15915132" y="65913"/>
                    <a:pt x="15911957" y="68453"/>
                  </a:cubicBezTo>
                  <a:cubicBezTo>
                    <a:pt x="15908782" y="70866"/>
                    <a:pt x="15901162" y="74295"/>
                    <a:pt x="15901162" y="74295"/>
                  </a:cubicBezTo>
                  <a:cubicBezTo>
                    <a:pt x="15901162" y="74295"/>
                    <a:pt x="15807309" y="106934"/>
                    <a:pt x="15743682" y="129032"/>
                  </a:cubicBezTo>
                  <a:cubicBezTo>
                    <a:pt x="15645765" y="163068"/>
                    <a:pt x="15497175" y="219456"/>
                    <a:pt x="15371064" y="258699"/>
                  </a:cubicBezTo>
                  <a:cubicBezTo>
                    <a:pt x="15243810" y="298323"/>
                    <a:pt x="15111348" y="335153"/>
                    <a:pt x="14983460" y="365760"/>
                  </a:cubicBezTo>
                  <a:cubicBezTo>
                    <a:pt x="14860144" y="395224"/>
                    <a:pt x="14733144" y="419354"/>
                    <a:pt x="14616938" y="440055"/>
                  </a:cubicBezTo>
                  <a:cubicBezTo>
                    <a:pt x="14512418" y="458724"/>
                    <a:pt x="14410563" y="475361"/>
                    <a:pt x="14317726" y="486029"/>
                  </a:cubicBezTo>
                  <a:cubicBezTo>
                    <a:pt x="14237716" y="495300"/>
                    <a:pt x="14164183" y="500634"/>
                    <a:pt x="14093190" y="503428"/>
                  </a:cubicBezTo>
                  <a:cubicBezTo>
                    <a:pt x="14029309" y="505841"/>
                    <a:pt x="13971271" y="503428"/>
                    <a:pt x="13911071" y="503428"/>
                  </a:cubicBezTo>
                  <a:cubicBezTo>
                    <a:pt x="13851890" y="503428"/>
                    <a:pt x="13795120" y="503428"/>
                    <a:pt x="13734795" y="503428"/>
                  </a:cubicBezTo>
                  <a:cubicBezTo>
                    <a:pt x="13671295" y="503428"/>
                    <a:pt x="13605383" y="503555"/>
                    <a:pt x="13539216" y="503555"/>
                  </a:cubicBezTo>
                  <a:cubicBezTo>
                    <a:pt x="13471018" y="503555"/>
                    <a:pt x="13401040" y="503555"/>
                    <a:pt x="13331570" y="503682"/>
                  </a:cubicBezTo>
                  <a:cubicBezTo>
                    <a:pt x="13261468" y="503809"/>
                    <a:pt x="13190982" y="503936"/>
                    <a:pt x="13120116" y="504190"/>
                  </a:cubicBezTo>
                  <a:cubicBezTo>
                    <a:pt x="13048615" y="504444"/>
                    <a:pt x="12979654" y="504825"/>
                    <a:pt x="12904470" y="505333"/>
                  </a:cubicBezTo>
                  <a:cubicBezTo>
                    <a:pt x="12822047" y="505968"/>
                    <a:pt x="12741275" y="506730"/>
                    <a:pt x="12645390" y="507873"/>
                  </a:cubicBezTo>
                  <a:cubicBezTo>
                    <a:pt x="12525629" y="509397"/>
                    <a:pt x="12354687" y="509397"/>
                    <a:pt x="12241403" y="513969"/>
                  </a:cubicBezTo>
                  <a:cubicBezTo>
                    <a:pt x="12158980" y="517398"/>
                    <a:pt x="12097131" y="523113"/>
                    <a:pt x="12027916" y="528193"/>
                  </a:cubicBezTo>
                  <a:cubicBezTo>
                    <a:pt x="11962257" y="533019"/>
                    <a:pt x="11898884" y="537845"/>
                    <a:pt x="11835892" y="543306"/>
                  </a:cubicBezTo>
                  <a:cubicBezTo>
                    <a:pt x="11774678" y="548513"/>
                    <a:pt x="11717528" y="553466"/>
                    <a:pt x="11654917" y="560070"/>
                  </a:cubicBezTo>
                  <a:cubicBezTo>
                    <a:pt x="11587099" y="567182"/>
                    <a:pt x="11516233" y="576961"/>
                    <a:pt x="11443462" y="584708"/>
                  </a:cubicBezTo>
                  <a:cubicBezTo>
                    <a:pt x="11365992" y="592963"/>
                    <a:pt x="11283569" y="599440"/>
                    <a:pt x="11203432" y="608203"/>
                  </a:cubicBezTo>
                  <a:cubicBezTo>
                    <a:pt x="11122914" y="616966"/>
                    <a:pt x="11040618" y="625856"/>
                    <a:pt x="10961370" y="637413"/>
                  </a:cubicBezTo>
                  <a:cubicBezTo>
                    <a:pt x="10884408" y="648716"/>
                    <a:pt x="10810621" y="661797"/>
                    <a:pt x="10734802" y="676529"/>
                  </a:cubicBezTo>
                  <a:cubicBezTo>
                    <a:pt x="10657840" y="691515"/>
                    <a:pt x="10582910" y="709295"/>
                    <a:pt x="10503154" y="726948"/>
                  </a:cubicBezTo>
                  <a:cubicBezTo>
                    <a:pt x="10417810" y="745871"/>
                    <a:pt x="10330307" y="767080"/>
                    <a:pt x="10238486" y="786765"/>
                  </a:cubicBezTo>
                  <a:cubicBezTo>
                    <a:pt x="10139426" y="807974"/>
                    <a:pt x="10035667" y="829056"/>
                    <a:pt x="9928860" y="849503"/>
                  </a:cubicBezTo>
                  <a:cubicBezTo>
                    <a:pt x="9814814" y="871347"/>
                    <a:pt x="9697593" y="890524"/>
                    <a:pt x="9574276" y="913130"/>
                  </a:cubicBezTo>
                  <a:cubicBezTo>
                    <a:pt x="9439402" y="937895"/>
                    <a:pt x="9271254" y="967486"/>
                    <a:pt x="9151366" y="992632"/>
                  </a:cubicBezTo>
                  <a:cubicBezTo>
                    <a:pt x="9061831" y="1011428"/>
                    <a:pt x="8998458" y="1026668"/>
                    <a:pt x="8917940" y="1046861"/>
                  </a:cubicBezTo>
                  <a:cubicBezTo>
                    <a:pt x="8830691" y="1068705"/>
                    <a:pt x="8740394" y="1093724"/>
                    <a:pt x="8646414" y="1119759"/>
                  </a:cubicBezTo>
                  <a:cubicBezTo>
                    <a:pt x="8544433" y="1147953"/>
                    <a:pt x="8434959" y="1178306"/>
                    <a:pt x="8328406" y="1210437"/>
                  </a:cubicBezTo>
                  <a:cubicBezTo>
                    <a:pt x="8219694" y="1243203"/>
                    <a:pt x="8109204" y="1278255"/>
                    <a:pt x="8000365" y="1314577"/>
                  </a:cubicBezTo>
                  <a:cubicBezTo>
                    <a:pt x="7891526" y="1350772"/>
                    <a:pt x="7781290" y="1388491"/>
                    <a:pt x="7675626" y="1427988"/>
                  </a:cubicBezTo>
                  <a:cubicBezTo>
                    <a:pt x="7573137" y="1466342"/>
                    <a:pt x="7470902" y="1507109"/>
                    <a:pt x="7375525" y="1547749"/>
                  </a:cubicBezTo>
                  <a:cubicBezTo>
                    <a:pt x="7286879" y="1585595"/>
                    <a:pt x="7204456" y="1625473"/>
                    <a:pt x="7121779" y="1663192"/>
                  </a:cubicBezTo>
                  <a:cubicBezTo>
                    <a:pt x="7042658" y="1699387"/>
                    <a:pt x="6965569" y="1736090"/>
                    <a:pt x="6889496" y="1769745"/>
                  </a:cubicBezTo>
                  <a:cubicBezTo>
                    <a:pt x="6816979" y="1801876"/>
                    <a:pt x="6744589" y="1832483"/>
                    <a:pt x="6675755" y="1860931"/>
                  </a:cubicBezTo>
                  <a:cubicBezTo>
                    <a:pt x="6612128" y="1887220"/>
                    <a:pt x="6550660" y="1911477"/>
                    <a:pt x="6491351" y="1934591"/>
                  </a:cubicBezTo>
                  <a:cubicBezTo>
                    <a:pt x="6436360" y="1956054"/>
                    <a:pt x="6383782" y="1975866"/>
                    <a:pt x="6331839" y="1995170"/>
                  </a:cubicBezTo>
                  <a:cubicBezTo>
                    <a:pt x="6282563" y="2013458"/>
                    <a:pt x="6235954" y="2029714"/>
                    <a:pt x="6187186" y="2047748"/>
                  </a:cubicBezTo>
                  <a:cubicBezTo>
                    <a:pt x="6137148" y="2066290"/>
                    <a:pt x="6086983" y="2086737"/>
                    <a:pt x="6035167" y="2105025"/>
                  </a:cubicBezTo>
                  <a:cubicBezTo>
                    <a:pt x="5981700" y="2123948"/>
                    <a:pt x="5925693" y="2142998"/>
                    <a:pt x="5870829" y="2159381"/>
                  </a:cubicBezTo>
                  <a:cubicBezTo>
                    <a:pt x="5816600" y="2175637"/>
                    <a:pt x="5761736" y="2189480"/>
                    <a:pt x="5707761" y="2202942"/>
                  </a:cubicBezTo>
                  <a:cubicBezTo>
                    <a:pt x="5655056" y="2216150"/>
                    <a:pt x="5602351" y="2227326"/>
                    <a:pt x="5550916" y="2239518"/>
                  </a:cubicBezTo>
                  <a:cubicBezTo>
                    <a:pt x="5501005" y="2251329"/>
                    <a:pt x="5451602" y="2263140"/>
                    <a:pt x="5403342" y="2274951"/>
                  </a:cubicBezTo>
                  <a:cubicBezTo>
                    <a:pt x="5356733" y="2286381"/>
                    <a:pt x="5311394" y="2298192"/>
                    <a:pt x="5266309" y="2308987"/>
                  </a:cubicBezTo>
                  <a:cubicBezTo>
                    <a:pt x="5222494" y="2319528"/>
                    <a:pt x="5178552" y="2328672"/>
                    <a:pt x="5136261" y="2339213"/>
                  </a:cubicBezTo>
                  <a:cubicBezTo>
                    <a:pt x="5095621" y="2349373"/>
                    <a:pt x="5056378" y="2360295"/>
                    <a:pt x="5017262" y="2371090"/>
                  </a:cubicBezTo>
                  <a:cubicBezTo>
                    <a:pt x="4979035" y="2381631"/>
                    <a:pt x="4942332" y="2392172"/>
                    <a:pt x="4904232" y="2402967"/>
                  </a:cubicBezTo>
                  <a:cubicBezTo>
                    <a:pt x="4865370" y="2414016"/>
                    <a:pt x="4827524" y="2424430"/>
                    <a:pt x="4786376" y="2436368"/>
                  </a:cubicBezTo>
                  <a:cubicBezTo>
                    <a:pt x="4740910" y="2449576"/>
                    <a:pt x="4695444" y="2463546"/>
                    <a:pt x="4642993" y="2478659"/>
                  </a:cubicBezTo>
                  <a:cubicBezTo>
                    <a:pt x="4579620" y="2496947"/>
                    <a:pt x="4512945" y="2515616"/>
                    <a:pt x="4432681" y="2537841"/>
                  </a:cubicBezTo>
                  <a:cubicBezTo>
                    <a:pt x="4325620" y="2567432"/>
                    <a:pt x="4167251" y="2614676"/>
                    <a:pt x="4057650" y="2639568"/>
                  </a:cubicBezTo>
                  <a:cubicBezTo>
                    <a:pt x="3973449" y="2658745"/>
                    <a:pt x="3906901" y="2667762"/>
                    <a:pt x="3832098" y="2681224"/>
                  </a:cubicBezTo>
                  <a:cubicBezTo>
                    <a:pt x="3758057" y="2694559"/>
                    <a:pt x="3683889" y="2707132"/>
                    <a:pt x="3611245" y="2720213"/>
                  </a:cubicBezTo>
                  <a:cubicBezTo>
                    <a:pt x="3540379" y="2733040"/>
                    <a:pt x="3469894" y="2746756"/>
                    <a:pt x="3401314" y="2759075"/>
                  </a:cubicBezTo>
                  <a:cubicBezTo>
                    <a:pt x="3335528" y="2770886"/>
                    <a:pt x="3273044" y="2781173"/>
                    <a:pt x="3208020" y="2792476"/>
                  </a:cubicBezTo>
                  <a:cubicBezTo>
                    <a:pt x="3141599" y="2804033"/>
                    <a:pt x="3076702" y="2815082"/>
                    <a:pt x="3006598" y="2827909"/>
                  </a:cubicBezTo>
                  <a:cubicBezTo>
                    <a:pt x="2930017" y="2841879"/>
                    <a:pt x="2850261" y="2858262"/>
                    <a:pt x="2766441" y="2873375"/>
                  </a:cubicBezTo>
                  <a:cubicBezTo>
                    <a:pt x="2674747" y="2889885"/>
                    <a:pt x="2579497" y="2906014"/>
                    <a:pt x="2478151" y="2922524"/>
                  </a:cubicBezTo>
                  <a:cubicBezTo>
                    <a:pt x="2365375" y="2940812"/>
                    <a:pt x="2246757" y="2959227"/>
                    <a:pt x="2120265" y="2977896"/>
                  </a:cubicBezTo>
                  <a:cubicBezTo>
                    <a:pt x="1977898" y="2998851"/>
                    <a:pt x="1830070" y="3019679"/>
                    <a:pt x="1666113" y="3041523"/>
                  </a:cubicBezTo>
                  <a:cubicBezTo>
                    <a:pt x="1473073" y="3067177"/>
                    <a:pt x="1191895" y="3110992"/>
                    <a:pt x="1034796" y="3121152"/>
                  </a:cubicBezTo>
                  <a:cubicBezTo>
                    <a:pt x="941832" y="3127121"/>
                    <a:pt x="885444" y="3121533"/>
                    <a:pt x="811911" y="3121914"/>
                  </a:cubicBezTo>
                  <a:cubicBezTo>
                    <a:pt x="739775" y="3122168"/>
                    <a:pt x="667385" y="3122676"/>
                    <a:pt x="597662" y="3123057"/>
                  </a:cubicBezTo>
                  <a:cubicBezTo>
                    <a:pt x="531114" y="3123438"/>
                    <a:pt x="464312" y="3123819"/>
                    <a:pt x="402463" y="3124454"/>
                  </a:cubicBezTo>
                  <a:cubicBezTo>
                    <a:pt x="346329" y="3124962"/>
                    <a:pt x="298069" y="3125724"/>
                    <a:pt x="242062" y="3126486"/>
                  </a:cubicBezTo>
                  <a:cubicBezTo>
                    <a:pt x="180467" y="3127375"/>
                    <a:pt x="73533" y="3130677"/>
                    <a:pt x="48260" y="3129280"/>
                  </a:cubicBezTo>
                  <a:cubicBezTo>
                    <a:pt x="42164" y="3128899"/>
                    <a:pt x="40513" y="3128772"/>
                    <a:pt x="36830" y="3127883"/>
                  </a:cubicBezTo>
                  <a:cubicBezTo>
                    <a:pt x="33147" y="3126994"/>
                    <a:pt x="29337" y="3125470"/>
                    <a:pt x="25908" y="3123692"/>
                  </a:cubicBezTo>
                  <a:cubicBezTo>
                    <a:pt x="22479" y="3121914"/>
                    <a:pt x="19304" y="3119628"/>
                    <a:pt x="16383" y="3117088"/>
                  </a:cubicBezTo>
                  <a:cubicBezTo>
                    <a:pt x="13462" y="3114548"/>
                    <a:pt x="10795" y="3111627"/>
                    <a:pt x="8636" y="3108452"/>
                  </a:cubicBezTo>
                  <a:cubicBezTo>
                    <a:pt x="6477" y="3105277"/>
                    <a:pt x="4699" y="3101721"/>
                    <a:pt x="3302" y="3098165"/>
                  </a:cubicBezTo>
                  <a:cubicBezTo>
                    <a:pt x="1905" y="3094609"/>
                    <a:pt x="1016" y="3090672"/>
                    <a:pt x="508" y="3086862"/>
                  </a:cubicBezTo>
                  <a:cubicBezTo>
                    <a:pt x="0" y="3083052"/>
                    <a:pt x="0" y="3079115"/>
                    <a:pt x="508" y="3075305"/>
                  </a:cubicBezTo>
                  <a:cubicBezTo>
                    <a:pt x="1016" y="3071495"/>
                    <a:pt x="1905" y="3067558"/>
                    <a:pt x="3302" y="3064002"/>
                  </a:cubicBezTo>
                  <a:cubicBezTo>
                    <a:pt x="4699" y="3060446"/>
                    <a:pt x="6477" y="3056890"/>
                    <a:pt x="8636" y="3053715"/>
                  </a:cubicBezTo>
                  <a:cubicBezTo>
                    <a:pt x="10795" y="3050540"/>
                    <a:pt x="13462" y="3047492"/>
                    <a:pt x="16383" y="3044952"/>
                  </a:cubicBezTo>
                  <a:cubicBezTo>
                    <a:pt x="19304" y="3042412"/>
                    <a:pt x="22479" y="3040253"/>
                    <a:pt x="25908" y="3038475"/>
                  </a:cubicBezTo>
                  <a:cubicBezTo>
                    <a:pt x="29337" y="3036697"/>
                    <a:pt x="33020" y="3035173"/>
                    <a:pt x="36830" y="3034284"/>
                  </a:cubicBezTo>
                  <a:cubicBezTo>
                    <a:pt x="40513" y="3033395"/>
                    <a:pt x="48387" y="3032887"/>
                    <a:pt x="48387" y="3032887"/>
                  </a:cubicBezTo>
                </a:path>
              </a:pathLst>
            </a:custGeom>
            <a:solidFill>
              <a:srgbClr val="E7191F"/>
            </a:solidFill>
            <a:ln cap="sq">
              <a:noFill/>
              <a:prstDash val="solid"/>
              <a:miter/>
            </a:ln>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762143" y="625128"/>
            <a:ext cx="7446015" cy="9123176"/>
          </a:xfrm>
          <a:custGeom>
            <a:avLst/>
            <a:gdLst/>
            <a:ahLst/>
            <a:cxnLst/>
            <a:rect r="r" b="b" t="t" l="l"/>
            <a:pathLst>
              <a:path h="9123176" w="7446015">
                <a:moveTo>
                  <a:pt x="0" y="0"/>
                </a:moveTo>
                <a:lnTo>
                  <a:pt x="7446015" y="0"/>
                </a:lnTo>
                <a:lnTo>
                  <a:pt x="7446015" y="9123176"/>
                </a:lnTo>
                <a:lnTo>
                  <a:pt x="0" y="9123176"/>
                </a:lnTo>
                <a:lnTo>
                  <a:pt x="0" y="0"/>
                </a:lnTo>
                <a:close/>
              </a:path>
            </a:pathLst>
          </a:custGeom>
          <a:blipFill>
            <a:blip r:embed="rId2"/>
            <a:stretch>
              <a:fillRect l="0" t="0" r="0" b="0"/>
            </a:stretch>
          </a:blipFill>
        </p:spPr>
      </p:sp>
      <p:sp>
        <p:nvSpPr>
          <p:cNvPr name="Freeform 3" id="3"/>
          <p:cNvSpPr/>
          <p:nvPr/>
        </p:nvSpPr>
        <p:spPr>
          <a:xfrm flipH="false" flipV="false" rot="0">
            <a:off x="9801669" y="625128"/>
            <a:ext cx="7457631" cy="9161816"/>
          </a:xfrm>
          <a:custGeom>
            <a:avLst/>
            <a:gdLst/>
            <a:ahLst/>
            <a:cxnLst/>
            <a:rect r="r" b="b" t="t" l="l"/>
            <a:pathLst>
              <a:path h="9161816" w="7457631">
                <a:moveTo>
                  <a:pt x="0" y="0"/>
                </a:moveTo>
                <a:lnTo>
                  <a:pt x="7457631" y="0"/>
                </a:lnTo>
                <a:lnTo>
                  <a:pt x="7457631" y="9161816"/>
                </a:lnTo>
                <a:lnTo>
                  <a:pt x="0" y="9161816"/>
                </a:lnTo>
                <a:lnTo>
                  <a:pt x="0" y="0"/>
                </a:lnTo>
                <a:close/>
              </a:path>
            </a:pathLst>
          </a:custGeom>
          <a:blipFill>
            <a:blip r:embed="rId3"/>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1544399" y="4217935"/>
            <a:ext cx="15199201" cy="3575156"/>
          </a:xfrm>
          <a:prstGeom prst="rect">
            <a:avLst/>
          </a:prstGeom>
        </p:spPr>
        <p:txBody>
          <a:bodyPr anchor="t" rtlCol="false" tIns="0" lIns="0" bIns="0" rIns="0">
            <a:spAutoFit/>
          </a:bodyPr>
          <a:lstStyle/>
          <a:p>
            <a:pPr algn="ctr">
              <a:lnSpc>
                <a:spcPts val="7169"/>
              </a:lnSpc>
            </a:pPr>
            <a:r>
              <a:rPr lang="en-US" sz="5120">
                <a:solidFill>
                  <a:srgbClr val="000000"/>
                </a:solidFill>
                <a:latin typeface="IM Fell Bold"/>
              </a:rPr>
              <a:t>What does </a:t>
            </a:r>
            <a:r>
              <a:rPr lang="en-US" sz="5120">
                <a:solidFill>
                  <a:srgbClr val="8395A6"/>
                </a:solidFill>
                <a:latin typeface="IM Fell Bold"/>
              </a:rPr>
              <a:t>the Stanford Encyclopedia of Philosophy</a:t>
            </a:r>
            <a:r>
              <a:rPr lang="en-US" sz="5120">
                <a:solidFill>
                  <a:srgbClr val="000000"/>
                </a:solidFill>
                <a:latin typeface="IM Fell Bold"/>
              </a:rPr>
              <a:t> (SEP) </a:t>
            </a:r>
          </a:p>
          <a:p>
            <a:pPr algn="ctr">
              <a:lnSpc>
                <a:spcPts val="7169"/>
              </a:lnSpc>
            </a:pPr>
            <a:r>
              <a:rPr lang="en-US" sz="5120">
                <a:solidFill>
                  <a:srgbClr val="000000"/>
                </a:solidFill>
                <a:latin typeface="IM Fell Bold"/>
              </a:rPr>
              <a:t>say a philosopher is?</a:t>
            </a:r>
            <a:r>
              <a:rPr lang="en-US" sz="5120">
                <a:solidFill>
                  <a:srgbClr val="000000"/>
                </a:solidFill>
                <a:latin typeface="IM Fell Bold"/>
              </a:rPr>
              <a:t> </a:t>
            </a:r>
          </a:p>
          <a:p>
            <a:pPr algn="ctr">
              <a:lnSpc>
                <a:spcPts val="7169"/>
              </a:lnSpc>
            </a:pPr>
          </a:p>
          <a:p>
            <a:pPr algn="ctr">
              <a:lnSpc>
                <a:spcPts val="7169"/>
              </a:lnSpc>
              <a:spcBef>
                <a:spcPct val="0"/>
              </a:spcBef>
            </a:pPr>
            <a:r>
              <a:rPr lang="en-US" sz="5120">
                <a:solidFill>
                  <a:srgbClr val="8F78A6"/>
                </a:solidFill>
                <a:latin typeface="IM Fell Bold"/>
              </a:rPr>
              <a:t>Let's look together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292236" y="5143500"/>
            <a:ext cx="7414484" cy="3798006"/>
          </a:xfrm>
          <a:custGeom>
            <a:avLst/>
            <a:gdLst/>
            <a:ahLst/>
            <a:cxnLst/>
            <a:rect r="r" b="b" t="t" l="l"/>
            <a:pathLst>
              <a:path h="3798006" w="7414484">
                <a:moveTo>
                  <a:pt x="0" y="0"/>
                </a:moveTo>
                <a:lnTo>
                  <a:pt x="7414483" y="0"/>
                </a:lnTo>
                <a:lnTo>
                  <a:pt x="7414483" y="3798006"/>
                </a:lnTo>
                <a:lnTo>
                  <a:pt x="0" y="3798006"/>
                </a:lnTo>
                <a:lnTo>
                  <a:pt x="0" y="0"/>
                </a:lnTo>
                <a:close/>
              </a:path>
            </a:pathLst>
          </a:custGeom>
          <a:blipFill>
            <a:blip r:embed="rId2"/>
            <a:stretch>
              <a:fillRect l="-3239" t="0" r="-3574" b="0"/>
            </a:stretch>
          </a:blipFill>
        </p:spPr>
      </p:sp>
      <p:sp>
        <p:nvSpPr>
          <p:cNvPr name="Freeform 3" id="3"/>
          <p:cNvSpPr/>
          <p:nvPr/>
        </p:nvSpPr>
        <p:spPr>
          <a:xfrm flipH="false" flipV="false" rot="0">
            <a:off x="9407536" y="5143500"/>
            <a:ext cx="7588229" cy="3941349"/>
          </a:xfrm>
          <a:custGeom>
            <a:avLst/>
            <a:gdLst/>
            <a:ahLst/>
            <a:cxnLst/>
            <a:rect r="r" b="b" t="t" l="l"/>
            <a:pathLst>
              <a:path h="3941349" w="7588229">
                <a:moveTo>
                  <a:pt x="0" y="0"/>
                </a:moveTo>
                <a:lnTo>
                  <a:pt x="7588228" y="0"/>
                </a:lnTo>
                <a:lnTo>
                  <a:pt x="7588228" y="3941349"/>
                </a:lnTo>
                <a:lnTo>
                  <a:pt x="0" y="3941349"/>
                </a:lnTo>
                <a:lnTo>
                  <a:pt x="0" y="0"/>
                </a:lnTo>
                <a:close/>
              </a:path>
            </a:pathLst>
          </a:custGeom>
          <a:blipFill>
            <a:blip r:embed="rId3"/>
            <a:stretch>
              <a:fillRect l="0" t="0" r="0" b="0"/>
            </a:stretch>
          </a:blipFill>
        </p:spPr>
      </p:sp>
      <p:sp>
        <p:nvSpPr>
          <p:cNvPr name="TextBox 4" id="4"/>
          <p:cNvSpPr txBox="true"/>
          <p:nvPr/>
        </p:nvSpPr>
        <p:spPr>
          <a:xfrm rot="0">
            <a:off x="2178824" y="1133475"/>
            <a:ext cx="9978184" cy="742315"/>
          </a:xfrm>
          <a:prstGeom prst="rect">
            <a:avLst/>
          </a:prstGeom>
        </p:spPr>
        <p:txBody>
          <a:bodyPr anchor="t" rtlCol="false" tIns="0" lIns="0" bIns="0" rIns="0">
            <a:spAutoFit/>
          </a:bodyPr>
          <a:lstStyle/>
          <a:p>
            <a:pPr>
              <a:lnSpc>
                <a:spcPts val="5600"/>
              </a:lnSpc>
            </a:pPr>
            <a:r>
              <a:rPr lang="en-US" sz="5600">
                <a:solidFill>
                  <a:srgbClr val="2776DF"/>
                </a:solidFill>
                <a:latin typeface="IM Fell Bold Italics"/>
              </a:rPr>
              <a:t>What is the SEP</a:t>
            </a:r>
          </a:p>
        </p:txBody>
      </p:sp>
      <p:sp>
        <p:nvSpPr>
          <p:cNvPr name="TextBox 5" id="5"/>
          <p:cNvSpPr txBox="true"/>
          <p:nvPr/>
        </p:nvSpPr>
        <p:spPr>
          <a:xfrm rot="0">
            <a:off x="1729516" y="2359244"/>
            <a:ext cx="14828968" cy="2234126"/>
          </a:xfrm>
          <a:prstGeom prst="rect">
            <a:avLst/>
          </a:prstGeom>
        </p:spPr>
        <p:txBody>
          <a:bodyPr anchor="t" rtlCol="false" tIns="0" lIns="0" bIns="0" rIns="0">
            <a:spAutoFit/>
          </a:bodyPr>
          <a:lstStyle/>
          <a:p>
            <a:pPr>
              <a:lnSpc>
                <a:spcPts val="4434"/>
              </a:lnSpc>
            </a:pPr>
            <a:r>
              <a:rPr lang="en-US" sz="3167">
                <a:solidFill>
                  <a:srgbClr val="100F0D"/>
                </a:solidFill>
                <a:latin typeface="IM Fell"/>
              </a:rPr>
              <a:t>SEP is a widely cited, </a:t>
            </a:r>
            <a:r>
              <a:rPr lang="en-US" sz="3167">
                <a:solidFill>
                  <a:srgbClr val="100F0D"/>
                </a:solidFill>
                <a:latin typeface="IM Fell"/>
              </a:rPr>
              <a:t>authoritative source known for its high-quality bibliographies and comprehensive tracking of philosophical discourse. Maintained by Stanford University and freely accessible online, the SEP offers expert-written articles on a wide range of philosophical topics, regularly updated to reflect the latest developments in the field.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9438532" y="2708231"/>
            <a:ext cx="7905975" cy="5764485"/>
          </a:xfrm>
          <a:custGeom>
            <a:avLst/>
            <a:gdLst/>
            <a:ahLst/>
            <a:cxnLst/>
            <a:rect r="r" b="b" t="t" l="l"/>
            <a:pathLst>
              <a:path h="5764485" w="7905975">
                <a:moveTo>
                  <a:pt x="0" y="0"/>
                </a:moveTo>
                <a:lnTo>
                  <a:pt x="7905975" y="0"/>
                </a:lnTo>
                <a:lnTo>
                  <a:pt x="7905975" y="5764485"/>
                </a:lnTo>
                <a:lnTo>
                  <a:pt x="0" y="5764485"/>
                </a:lnTo>
                <a:lnTo>
                  <a:pt x="0" y="0"/>
                </a:lnTo>
                <a:close/>
              </a:path>
            </a:pathLst>
          </a:custGeom>
          <a:blipFill>
            <a:blip r:embed="rId2"/>
            <a:stretch>
              <a:fillRect l="-32544" t="0" r="-41562" b="-20742"/>
            </a:stretch>
          </a:blipFill>
        </p:spPr>
      </p:sp>
      <p:sp>
        <p:nvSpPr>
          <p:cNvPr name="Freeform 3" id="3"/>
          <p:cNvSpPr/>
          <p:nvPr/>
        </p:nvSpPr>
        <p:spPr>
          <a:xfrm flipH="false" flipV="false" rot="0">
            <a:off x="-234041" y="2446799"/>
            <a:ext cx="9378041" cy="6811501"/>
          </a:xfrm>
          <a:custGeom>
            <a:avLst/>
            <a:gdLst/>
            <a:ahLst/>
            <a:cxnLst/>
            <a:rect r="r" b="b" t="t" l="l"/>
            <a:pathLst>
              <a:path h="6811501" w="9378041">
                <a:moveTo>
                  <a:pt x="0" y="0"/>
                </a:moveTo>
                <a:lnTo>
                  <a:pt x="9378041" y="0"/>
                </a:lnTo>
                <a:lnTo>
                  <a:pt x="9378041" y="6811501"/>
                </a:lnTo>
                <a:lnTo>
                  <a:pt x="0" y="6811501"/>
                </a:lnTo>
                <a:lnTo>
                  <a:pt x="0" y="0"/>
                </a:lnTo>
                <a:close/>
              </a:path>
            </a:pathLst>
          </a:custGeom>
          <a:blipFill>
            <a:blip r:embed="rId3"/>
            <a:stretch>
              <a:fillRect l="0" t="0" r="-3946" b="0"/>
            </a:stretch>
          </a:blipFill>
        </p:spPr>
      </p:sp>
      <p:sp>
        <p:nvSpPr>
          <p:cNvPr name="TextBox 4" id="4"/>
          <p:cNvSpPr txBox="true"/>
          <p:nvPr/>
        </p:nvSpPr>
        <p:spPr>
          <a:xfrm rot="0">
            <a:off x="6544971" y="1133475"/>
            <a:ext cx="9978184" cy="742315"/>
          </a:xfrm>
          <a:prstGeom prst="rect">
            <a:avLst/>
          </a:prstGeom>
        </p:spPr>
        <p:txBody>
          <a:bodyPr anchor="t" rtlCol="false" tIns="0" lIns="0" bIns="0" rIns="0">
            <a:spAutoFit/>
          </a:bodyPr>
          <a:lstStyle/>
          <a:p>
            <a:pPr>
              <a:lnSpc>
                <a:spcPts val="5600"/>
              </a:lnSpc>
            </a:pPr>
            <a:r>
              <a:rPr lang="en-US" sz="5600">
                <a:solidFill>
                  <a:srgbClr val="48589F"/>
                </a:solidFill>
                <a:latin typeface="IM Fell Bold Italics"/>
              </a:rPr>
              <a:t>SEP Summary</a:t>
            </a:r>
          </a:p>
        </p:txBody>
      </p:sp>
      <p:sp>
        <p:nvSpPr>
          <p:cNvPr name="Freeform 5" id="5"/>
          <p:cNvSpPr/>
          <p:nvPr/>
        </p:nvSpPr>
        <p:spPr>
          <a:xfrm flipH="false" flipV="false" rot="0">
            <a:off x="8811358" y="8547830"/>
            <a:ext cx="9476642" cy="710470"/>
          </a:xfrm>
          <a:custGeom>
            <a:avLst/>
            <a:gdLst/>
            <a:ahLst/>
            <a:cxnLst/>
            <a:rect r="r" b="b" t="t" l="l"/>
            <a:pathLst>
              <a:path h="710470" w="9476642">
                <a:moveTo>
                  <a:pt x="0" y="0"/>
                </a:moveTo>
                <a:lnTo>
                  <a:pt x="9476642" y="0"/>
                </a:lnTo>
                <a:lnTo>
                  <a:pt x="9476642" y="710470"/>
                </a:lnTo>
                <a:lnTo>
                  <a:pt x="0" y="710470"/>
                </a:lnTo>
                <a:lnTo>
                  <a:pt x="0" y="0"/>
                </a:lnTo>
                <a:close/>
              </a:path>
            </a:pathLst>
          </a:custGeom>
          <a:blipFill>
            <a:blip r:embed="rId2"/>
            <a:stretch>
              <a:fillRect l="0" t="-574463" r="0" b="0"/>
            </a:stretch>
          </a:blipFill>
        </p:spPr>
      </p:sp>
    </p:spTree>
  </p:cSld>
  <p:clrMapOvr>
    <a:masterClrMapping/>
  </p:clrMapOvr>
</p:sld>
</file>

<file path=ppt/slides/slide14.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0" y="1503310"/>
            <a:ext cx="18288000" cy="7194656"/>
          </a:xfrm>
          <a:prstGeom prst="rect">
            <a:avLst/>
          </a:prstGeom>
        </p:spPr>
        <p:txBody>
          <a:bodyPr anchor="t" rtlCol="false" tIns="0" lIns="0" bIns="0" rIns="0">
            <a:spAutoFit/>
          </a:bodyPr>
          <a:lstStyle/>
          <a:p>
            <a:pPr algn="ctr">
              <a:lnSpc>
                <a:spcPts val="7169"/>
              </a:lnSpc>
            </a:pPr>
            <a:r>
              <a:rPr lang="en-US" sz="5120">
                <a:solidFill>
                  <a:srgbClr val="000000"/>
                </a:solidFill>
                <a:latin typeface="IM Fell Bold"/>
              </a:rPr>
              <a:t>What does </a:t>
            </a:r>
            <a:r>
              <a:rPr lang="en-US" sz="5120">
                <a:solidFill>
                  <a:srgbClr val="8395A6"/>
                </a:solidFill>
                <a:latin typeface="IM Fell Bold"/>
              </a:rPr>
              <a:t>the Stanford Encyclopedia of Philosophy</a:t>
            </a:r>
            <a:r>
              <a:rPr lang="en-US" sz="5120">
                <a:solidFill>
                  <a:srgbClr val="000000"/>
                </a:solidFill>
                <a:latin typeface="IM Fell Bold"/>
              </a:rPr>
              <a:t> (SEP) </a:t>
            </a:r>
          </a:p>
          <a:p>
            <a:pPr algn="ctr">
              <a:lnSpc>
                <a:spcPts val="7169"/>
              </a:lnSpc>
            </a:pPr>
            <a:r>
              <a:rPr lang="en-US" sz="5120">
                <a:solidFill>
                  <a:srgbClr val="000000"/>
                </a:solidFill>
                <a:latin typeface="IM Fell Bold"/>
              </a:rPr>
              <a:t>say a philosopher is?</a:t>
            </a:r>
            <a:r>
              <a:rPr lang="en-US" sz="5120">
                <a:solidFill>
                  <a:srgbClr val="000000"/>
                </a:solidFill>
                <a:latin typeface="IM Fell Bold"/>
              </a:rPr>
              <a:t> </a:t>
            </a:r>
          </a:p>
          <a:p>
            <a:pPr algn="ctr">
              <a:lnSpc>
                <a:spcPts val="7169"/>
              </a:lnSpc>
            </a:pPr>
          </a:p>
          <a:p>
            <a:pPr algn="ctr">
              <a:lnSpc>
                <a:spcPts val="7169"/>
              </a:lnSpc>
            </a:pPr>
            <a:r>
              <a:rPr lang="en-US" sz="5120">
                <a:solidFill>
                  <a:srgbClr val="000000"/>
                </a:solidFill>
                <a:latin typeface="IM Fell Bold"/>
              </a:rPr>
              <a:t>Out of 447 thinker entries, 27 thinkers are women. In other words, only 6% of the SEP thinker pages are women—specifically, only 6% are described by she/her pronouns instead of he/him. </a:t>
            </a:r>
          </a:p>
          <a:p>
            <a:pPr algn="ctr">
              <a:lnSpc>
                <a:spcPts val="7169"/>
              </a:lnSpc>
            </a:pPr>
          </a:p>
          <a:p>
            <a:pPr algn="ctr">
              <a:lnSpc>
                <a:spcPts val="7169"/>
              </a:lnSpc>
              <a:spcBef>
                <a:spcPct val="0"/>
              </a:spcBef>
            </a:pPr>
            <a:r>
              <a:rPr lang="en-US" sz="5120">
                <a:solidFill>
                  <a:srgbClr val="8F78A6"/>
                </a:solidFill>
                <a:latin typeface="IM Fell"/>
              </a:rPr>
              <a:t>White, European, cisgender men....so what? </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0" y="3586110"/>
            <a:ext cx="18288000" cy="2670281"/>
          </a:xfrm>
          <a:prstGeom prst="rect">
            <a:avLst/>
          </a:prstGeom>
        </p:spPr>
        <p:txBody>
          <a:bodyPr anchor="t" rtlCol="false" tIns="0" lIns="0" bIns="0" rIns="0">
            <a:spAutoFit/>
          </a:bodyPr>
          <a:lstStyle/>
          <a:p>
            <a:pPr algn="ctr">
              <a:lnSpc>
                <a:spcPts val="7169"/>
              </a:lnSpc>
              <a:spcBef>
                <a:spcPct val="0"/>
              </a:spcBef>
            </a:pPr>
            <a:r>
              <a:rPr lang="en-US" sz="5120">
                <a:solidFill>
                  <a:srgbClr val="000000"/>
                </a:solidFill>
                <a:latin typeface="IM Fell Bold"/>
              </a:rPr>
              <a:t>If the SEP is recommended to every philosophy student, what is this telling its audience? Did women philosophers not exist before the 1500s? Do they not exist outside of the Western tradition? </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5398214" y="991671"/>
            <a:ext cx="7491571" cy="1566544"/>
          </a:xfrm>
          <a:prstGeom prst="rect">
            <a:avLst/>
          </a:prstGeom>
        </p:spPr>
        <p:txBody>
          <a:bodyPr anchor="t" rtlCol="false" tIns="0" lIns="0" bIns="0" rIns="0">
            <a:spAutoFit/>
          </a:bodyPr>
          <a:lstStyle/>
          <a:p>
            <a:pPr algn="ctr" marL="0" indent="0" lvl="0">
              <a:lnSpc>
                <a:spcPts val="12880"/>
              </a:lnSpc>
              <a:spcBef>
                <a:spcPct val="0"/>
              </a:spcBef>
            </a:pPr>
            <a:r>
              <a:rPr lang="en-US" sz="9200">
                <a:solidFill>
                  <a:srgbClr val="000000"/>
                </a:solidFill>
                <a:latin typeface="IM Fell Italics"/>
              </a:rPr>
              <a:t>Healing a Divide</a:t>
            </a:r>
          </a:p>
        </p:txBody>
      </p:sp>
      <p:sp>
        <p:nvSpPr>
          <p:cNvPr name="TextBox 3" id="3"/>
          <p:cNvSpPr txBox="true"/>
          <p:nvPr/>
        </p:nvSpPr>
        <p:spPr>
          <a:xfrm rot="0">
            <a:off x="2774764" y="3080069"/>
            <a:ext cx="12738472" cy="5506720"/>
          </a:xfrm>
          <a:prstGeom prst="rect">
            <a:avLst/>
          </a:prstGeom>
        </p:spPr>
        <p:txBody>
          <a:bodyPr anchor="t" rtlCol="false" tIns="0" lIns="0" bIns="0" rIns="0">
            <a:spAutoFit/>
          </a:bodyPr>
          <a:lstStyle/>
          <a:p>
            <a:pPr algn="ctr">
              <a:lnSpc>
                <a:spcPts val="7279"/>
              </a:lnSpc>
            </a:pPr>
            <a:r>
              <a:rPr lang="en-US" sz="5199">
                <a:solidFill>
                  <a:srgbClr val="000000"/>
                </a:solidFill>
                <a:latin typeface="IM Fell"/>
              </a:rPr>
              <a:t>The current philosophical landscape does not include women or marginalized groups.</a:t>
            </a:r>
          </a:p>
          <a:p>
            <a:pPr algn="ctr">
              <a:lnSpc>
                <a:spcPts val="7279"/>
              </a:lnSpc>
            </a:pPr>
          </a:p>
          <a:p>
            <a:pPr algn="ctr">
              <a:lnSpc>
                <a:spcPts val="7279"/>
              </a:lnSpc>
            </a:pPr>
            <a:r>
              <a:rPr lang="en-US" sz="5199">
                <a:solidFill>
                  <a:srgbClr val="000000"/>
                </a:solidFill>
                <a:latin typeface="IM Fell"/>
              </a:rPr>
              <a:t> However, it is not that these groups aren't there. It is that they have been silenced. Computational methods can help us bring to light these voices.</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67420" y="942975"/>
            <a:ext cx="14153160" cy="1535536"/>
          </a:xfrm>
          <a:prstGeom prst="rect">
            <a:avLst/>
          </a:prstGeom>
        </p:spPr>
        <p:txBody>
          <a:bodyPr anchor="t" rtlCol="false" tIns="0" lIns="0" bIns="0" rIns="0">
            <a:spAutoFit/>
          </a:bodyPr>
          <a:lstStyle/>
          <a:p>
            <a:pPr>
              <a:lnSpc>
                <a:spcPts val="6189"/>
              </a:lnSpc>
            </a:pPr>
            <a:r>
              <a:rPr lang="en-US" sz="4420">
                <a:solidFill>
                  <a:srgbClr val="8395A6"/>
                </a:solidFill>
                <a:latin typeface="IM Fell Bold"/>
              </a:rPr>
              <a:t>Pilot Study:</a:t>
            </a:r>
          </a:p>
          <a:p>
            <a:pPr>
              <a:lnSpc>
                <a:spcPts val="6189"/>
              </a:lnSpc>
              <a:spcBef>
                <a:spcPct val="0"/>
              </a:spcBef>
            </a:pPr>
            <a:r>
              <a:rPr lang="en-US" sz="4420">
                <a:solidFill>
                  <a:srgbClr val="000000"/>
                </a:solidFill>
                <a:latin typeface="IM Fell Bold"/>
              </a:rPr>
              <a:t>Semantic Analysis of the Elisabeth-</a:t>
            </a:r>
            <a:r>
              <a:rPr lang="en-US" sz="4420">
                <a:solidFill>
                  <a:srgbClr val="000000"/>
                </a:solidFill>
                <a:latin typeface="IM Fell Bold"/>
              </a:rPr>
              <a:t>Descartes Correspondences</a:t>
            </a:r>
          </a:p>
        </p:txBody>
      </p:sp>
      <p:sp>
        <p:nvSpPr>
          <p:cNvPr name="TextBox 3" id="3"/>
          <p:cNvSpPr txBox="true"/>
          <p:nvPr/>
        </p:nvSpPr>
        <p:spPr>
          <a:xfrm rot="0">
            <a:off x="1949246" y="3605793"/>
            <a:ext cx="14389508" cy="5021883"/>
          </a:xfrm>
          <a:prstGeom prst="rect">
            <a:avLst/>
          </a:prstGeom>
        </p:spPr>
        <p:txBody>
          <a:bodyPr anchor="t" rtlCol="false" tIns="0" lIns="0" bIns="0" rIns="0">
            <a:spAutoFit/>
          </a:bodyPr>
          <a:lstStyle/>
          <a:p>
            <a:pPr>
              <a:lnSpc>
                <a:spcPts val="4397"/>
              </a:lnSpc>
              <a:spcBef>
                <a:spcPct val="0"/>
              </a:spcBef>
            </a:pPr>
            <a:r>
              <a:rPr lang="en-US" sz="3140">
                <a:solidFill>
                  <a:srgbClr val="004AAD"/>
                </a:solidFill>
                <a:latin typeface="IM Fell Bold"/>
              </a:rPr>
              <a:t>The correspondence between Princess Elisabeth and Ren´e Descartes serves as a test case to determine the feasibility of this approach.</a:t>
            </a:r>
          </a:p>
          <a:p>
            <a:pPr>
              <a:lnSpc>
                <a:spcPts val="4397"/>
              </a:lnSpc>
              <a:spcBef>
                <a:spcPct val="0"/>
              </a:spcBef>
            </a:pPr>
          </a:p>
          <a:p>
            <a:pPr marL="678121" indent="-339061" lvl="1">
              <a:lnSpc>
                <a:spcPts val="4397"/>
              </a:lnSpc>
              <a:spcBef>
                <a:spcPct val="0"/>
              </a:spcBef>
              <a:buFont typeface="Arial"/>
              <a:buChar char="•"/>
            </a:pPr>
            <a:r>
              <a:rPr lang="en-US" sz="3140">
                <a:solidFill>
                  <a:srgbClr val="004AAD"/>
                </a:solidFill>
                <a:latin typeface="IM Fell Bold"/>
              </a:rPr>
              <a:t>Human perspective:</a:t>
            </a:r>
            <a:r>
              <a:rPr lang="en-US" sz="3140">
                <a:solidFill>
                  <a:srgbClr val="9FB6CE"/>
                </a:solidFill>
                <a:latin typeface="IM Fell Bold"/>
              </a:rPr>
              <a:t> utilize Lisa Shapiro’s index to identify the topics covered in the correspondence and employ topic modeling to analyze the frequencies of different themes over time.</a:t>
            </a:r>
          </a:p>
          <a:p>
            <a:pPr marL="678121" indent="-339061" lvl="1">
              <a:lnSpc>
                <a:spcPts val="4397"/>
              </a:lnSpc>
              <a:spcBef>
                <a:spcPct val="0"/>
              </a:spcBef>
              <a:buFont typeface="Arial"/>
              <a:buChar char="•"/>
            </a:pPr>
            <a:r>
              <a:rPr lang="en-US" sz="3140">
                <a:solidFill>
                  <a:srgbClr val="004AAD"/>
                </a:solidFill>
                <a:latin typeface="IM Fell Bold"/>
              </a:rPr>
              <a:t>Machine perspective: </a:t>
            </a:r>
            <a:r>
              <a:rPr lang="en-US" sz="3140">
                <a:solidFill>
                  <a:srgbClr val="9FB6CE"/>
                </a:solidFill>
                <a:latin typeface="IM Fell Bold"/>
              </a:rPr>
              <a:t>Bertopic and network analysis methods will be employed to visualize and analyze the philosophical themes discussed across texts and their connections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0">
            <a:off x="16135109" y="1028700"/>
            <a:ext cx="803032" cy="142875"/>
            <a:chOff x="0" y="0"/>
            <a:chExt cx="1070710" cy="190500"/>
          </a:xfrm>
        </p:grpSpPr>
        <p:grpSp>
          <p:nvGrpSpPr>
            <p:cNvPr name="Group 3" id="3"/>
            <p:cNvGrpSpPr>
              <a:grpSpLocks noChangeAspect="true"/>
            </p:cNvGrpSpPr>
            <p:nvPr/>
          </p:nvGrpSpPr>
          <p:grpSpPr>
            <a:xfrm rot="0">
              <a:off x="586807" y="0"/>
              <a:ext cx="190500" cy="190500"/>
              <a:chOff x="0" y="0"/>
              <a:chExt cx="1708150" cy="1708150"/>
            </a:xfrm>
          </p:grpSpPr>
          <p:sp>
            <p:nvSpPr>
              <p:cNvPr name="Freeform 4" id="4"/>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5757"/>
              </a:solidFill>
            </p:spPr>
          </p:sp>
        </p:grpSp>
        <p:grpSp>
          <p:nvGrpSpPr>
            <p:cNvPr name="Group 5" id="5"/>
            <p:cNvGrpSpPr>
              <a:grpSpLocks noChangeAspect="true"/>
            </p:cNvGrpSpPr>
            <p:nvPr/>
          </p:nvGrpSpPr>
          <p:grpSpPr>
            <a:xfrm rot="0">
              <a:off x="293403" y="0"/>
              <a:ext cx="190500" cy="190500"/>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nvGrpSpPr>
            <p:cNvPr name="Group 7" id="7"/>
            <p:cNvGrpSpPr>
              <a:grpSpLocks noChangeAspect="true"/>
            </p:cNvGrpSpPr>
            <p:nvPr/>
          </p:nvGrpSpPr>
          <p:grpSpPr>
            <a:xfrm rot="0">
              <a:off x="880210" y="0"/>
              <a:ext cx="190500" cy="190500"/>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nvGrpSpPr>
            <p:cNvPr name="Group 9" id="9"/>
            <p:cNvGrpSpPr>
              <a:grpSpLocks noChangeAspect="true"/>
            </p:cNvGrpSpPr>
            <p:nvPr/>
          </p:nvGrpSpPr>
          <p:grpSpPr>
            <a:xfrm rot="0">
              <a:off x="0" y="0"/>
              <a:ext cx="190500" cy="19050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sp>
        <p:nvSpPr>
          <p:cNvPr name="AutoShape 11" id="11"/>
          <p:cNvSpPr/>
          <p:nvPr/>
        </p:nvSpPr>
        <p:spPr>
          <a:xfrm rot="0">
            <a:off x="14456042" y="1084592"/>
            <a:ext cx="1199072" cy="31091"/>
          </a:xfrm>
          <a:prstGeom prst="rect">
            <a:avLst/>
          </a:prstGeom>
          <a:solidFill>
            <a:srgbClr val="100F0D"/>
          </a:solidFill>
        </p:spPr>
      </p:sp>
      <p:sp>
        <p:nvSpPr>
          <p:cNvPr name="Freeform 12" id="12"/>
          <p:cNvSpPr/>
          <p:nvPr/>
        </p:nvSpPr>
        <p:spPr>
          <a:xfrm flipH="false" flipV="false" rot="0">
            <a:off x="7648004" y="2062748"/>
            <a:ext cx="10082480" cy="8224252"/>
          </a:xfrm>
          <a:custGeom>
            <a:avLst/>
            <a:gdLst/>
            <a:ahLst/>
            <a:cxnLst/>
            <a:rect r="r" b="b" t="t" l="l"/>
            <a:pathLst>
              <a:path h="8224252" w="10082480">
                <a:moveTo>
                  <a:pt x="0" y="0"/>
                </a:moveTo>
                <a:lnTo>
                  <a:pt x="10082481" y="0"/>
                </a:lnTo>
                <a:lnTo>
                  <a:pt x="10082481" y="8224252"/>
                </a:lnTo>
                <a:lnTo>
                  <a:pt x="0" y="8224252"/>
                </a:lnTo>
                <a:lnTo>
                  <a:pt x="0" y="0"/>
                </a:lnTo>
                <a:close/>
              </a:path>
            </a:pathLst>
          </a:custGeom>
          <a:blipFill>
            <a:blip r:embed="rId2"/>
            <a:stretch>
              <a:fillRect l="0" t="0" r="0" b="0"/>
            </a:stretch>
          </a:blipFill>
        </p:spPr>
      </p:sp>
      <p:sp>
        <p:nvSpPr>
          <p:cNvPr name="Freeform 13" id="13"/>
          <p:cNvSpPr/>
          <p:nvPr/>
        </p:nvSpPr>
        <p:spPr>
          <a:xfrm flipH="false" flipV="false" rot="0">
            <a:off x="397131" y="2062748"/>
            <a:ext cx="8369241" cy="6961871"/>
          </a:xfrm>
          <a:custGeom>
            <a:avLst/>
            <a:gdLst/>
            <a:ahLst/>
            <a:cxnLst/>
            <a:rect r="r" b="b" t="t" l="l"/>
            <a:pathLst>
              <a:path h="6961871" w="8369241">
                <a:moveTo>
                  <a:pt x="0" y="0"/>
                </a:moveTo>
                <a:lnTo>
                  <a:pt x="8369241" y="0"/>
                </a:lnTo>
                <a:lnTo>
                  <a:pt x="8369241" y="6961871"/>
                </a:lnTo>
                <a:lnTo>
                  <a:pt x="0" y="6961871"/>
                </a:lnTo>
                <a:lnTo>
                  <a:pt x="0" y="0"/>
                </a:lnTo>
                <a:close/>
              </a:path>
            </a:pathLst>
          </a:custGeom>
          <a:blipFill>
            <a:blip r:embed="rId3"/>
            <a:stretch>
              <a:fillRect l="0" t="0" r="0" b="0"/>
            </a:stretch>
          </a:blipFill>
        </p:spPr>
      </p:sp>
      <p:sp>
        <p:nvSpPr>
          <p:cNvPr name="TextBox 14" id="14"/>
          <p:cNvSpPr txBox="true"/>
          <p:nvPr/>
        </p:nvSpPr>
        <p:spPr>
          <a:xfrm rot="0">
            <a:off x="1290584" y="419422"/>
            <a:ext cx="14669093" cy="1351906"/>
          </a:xfrm>
          <a:prstGeom prst="rect">
            <a:avLst/>
          </a:prstGeom>
        </p:spPr>
        <p:txBody>
          <a:bodyPr anchor="t" rtlCol="false" tIns="0" lIns="0" bIns="0" rIns="0">
            <a:spAutoFit/>
          </a:bodyPr>
          <a:lstStyle/>
          <a:p>
            <a:pPr>
              <a:lnSpc>
                <a:spcPts val="11060"/>
              </a:lnSpc>
            </a:pPr>
            <a:r>
              <a:rPr lang="en-US" sz="7900">
                <a:solidFill>
                  <a:srgbClr val="004AAD"/>
                </a:solidFill>
                <a:latin typeface="IM Fell Bold"/>
              </a:rPr>
              <a:t>Human-drawn Topics</a:t>
            </a:r>
          </a:p>
        </p:txBody>
      </p:sp>
      <p:sp>
        <p:nvSpPr>
          <p:cNvPr name="TextBox 15" id="15"/>
          <p:cNvSpPr txBox="true"/>
          <p:nvPr/>
        </p:nvSpPr>
        <p:spPr>
          <a:xfrm rot="0">
            <a:off x="10478657" y="942975"/>
            <a:ext cx="5330190" cy="754486"/>
          </a:xfrm>
          <a:prstGeom prst="rect">
            <a:avLst/>
          </a:prstGeom>
        </p:spPr>
        <p:txBody>
          <a:bodyPr anchor="t" rtlCol="false" tIns="0" lIns="0" bIns="0" rIns="0">
            <a:spAutoFit/>
          </a:bodyPr>
          <a:lstStyle/>
          <a:p>
            <a:pPr>
              <a:lnSpc>
                <a:spcPts val="6189"/>
              </a:lnSpc>
            </a:pPr>
            <a:r>
              <a:rPr lang="en-US" sz="4420">
                <a:solidFill>
                  <a:srgbClr val="9FB6CE"/>
                </a:solidFill>
                <a:latin typeface="IM Fell Bold"/>
              </a:rPr>
              <a:t>Co-occurrence of topics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1193481" y="2096190"/>
            <a:ext cx="7314868" cy="7696120"/>
          </a:xfrm>
          <a:custGeom>
            <a:avLst/>
            <a:gdLst/>
            <a:ahLst/>
            <a:cxnLst/>
            <a:rect r="r" b="b" t="t" l="l"/>
            <a:pathLst>
              <a:path h="7696120" w="7314868">
                <a:moveTo>
                  <a:pt x="0" y="0"/>
                </a:moveTo>
                <a:lnTo>
                  <a:pt x="7314868" y="0"/>
                </a:lnTo>
                <a:lnTo>
                  <a:pt x="7314868" y="7696120"/>
                </a:lnTo>
                <a:lnTo>
                  <a:pt x="0" y="7696120"/>
                </a:lnTo>
                <a:lnTo>
                  <a:pt x="0" y="0"/>
                </a:lnTo>
                <a:close/>
              </a:path>
            </a:pathLst>
          </a:custGeom>
          <a:blipFill>
            <a:blip r:embed="rId2"/>
            <a:stretch>
              <a:fillRect l="0" t="0" r="0" b="0"/>
            </a:stretch>
          </a:blipFill>
        </p:spPr>
      </p:sp>
      <p:sp>
        <p:nvSpPr>
          <p:cNvPr name="Freeform 3" id="3"/>
          <p:cNvSpPr/>
          <p:nvPr/>
        </p:nvSpPr>
        <p:spPr>
          <a:xfrm flipH="false" flipV="false" rot="0">
            <a:off x="8803243" y="2302955"/>
            <a:ext cx="8684690" cy="6716860"/>
          </a:xfrm>
          <a:custGeom>
            <a:avLst/>
            <a:gdLst/>
            <a:ahLst/>
            <a:cxnLst/>
            <a:rect r="r" b="b" t="t" l="l"/>
            <a:pathLst>
              <a:path h="6716860" w="8684690">
                <a:moveTo>
                  <a:pt x="0" y="0"/>
                </a:moveTo>
                <a:lnTo>
                  <a:pt x="8684690" y="0"/>
                </a:lnTo>
                <a:lnTo>
                  <a:pt x="8684690" y="6716859"/>
                </a:lnTo>
                <a:lnTo>
                  <a:pt x="0" y="6716859"/>
                </a:lnTo>
                <a:lnTo>
                  <a:pt x="0" y="0"/>
                </a:lnTo>
                <a:close/>
              </a:path>
            </a:pathLst>
          </a:custGeom>
          <a:blipFill>
            <a:blip r:embed="rId3"/>
            <a:stretch>
              <a:fillRect l="0" t="0" r="0" b="0"/>
            </a:stretch>
          </a:blipFill>
        </p:spPr>
      </p:sp>
      <p:sp>
        <p:nvSpPr>
          <p:cNvPr name="TextBox 4" id="4"/>
          <p:cNvSpPr txBox="true"/>
          <p:nvPr/>
        </p:nvSpPr>
        <p:spPr>
          <a:xfrm rot="0">
            <a:off x="1798991" y="683451"/>
            <a:ext cx="11346597" cy="1212461"/>
          </a:xfrm>
          <a:prstGeom prst="rect">
            <a:avLst/>
          </a:prstGeom>
        </p:spPr>
        <p:txBody>
          <a:bodyPr anchor="t" rtlCol="false" tIns="0" lIns="0" bIns="0" rIns="0">
            <a:spAutoFit/>
          </a:bodyPr>
          <a:lstStyle/>
          <a:p>
            <a:pPr>
              <a:lnSpc>
                <a:spcPts val="9962"/>
              </a:lnSpc>
            </a:pPr>
            <a:r>
              <a:rPr lang="en-US" sz="7116">
                <a:solidFill>
                  <a:srgbClr val="004AAD"/>
                </a:solidFill>
                <a:latin typeface="IM Fell Bold"/>
              </a:rPr>
              <a:t>Topic Modeling</a:t>
            </a:r>
          </a:p>
        </p:txBody>
      </p:sp>
      <p:sp>
        <p:nvSpPr>
          <p:cNvPr name="TextBox 5" id="5"/>
          <p:cNvSpPr txBox="true"/>
          <p:nvPr/>
        </p:nvSpPr>
        <p:spPr>
          <a:xfrm rot="0">
            <a:off x="8151913" y="942975"/>
            <a:ext cx="1923891" cy="754486"/>
          </a:xfrm>
          <a:prstGeom prst="rect">
            <a:avLst/>
          </a:prstGeom>
        </p:spPr>
        <p:txBody>
          <a:bodyPr anchor="t" rtlCol="false" tIns="0" lIns="0" bIns="0" rIns="0">
            <a:spAutoFit/>
          </a:bodyPr>
          <a:lstStyle/>
          <a:p>
            <a:pPr>
              <a:lnSpc>
                <a:spcPts val="6189"/>
              </a:lnSpc>
            </a:pPr>
            <a:r>
              <a:rPr lang="en-US" sz="4420">
                <a:solidFill>
                  <a:srgbClr val="9FB6CE"/>
                </a:solidFill>
                <a:latin typeface="IM Fell Bold"/>
              </a:rPr>
              <a:t>Bertopic</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992393" y="1974799"/>
            <a:ext cx="16266907" cy="3891629"/>
          </a:xfrm>
          <a:prstGeom prst="rect">
            <a:avLst/>
          </a:prstGeom>
        </p:spPr>
        <p:txBody>
          <a:bodyPr anchor="t" rtlCol="false" tIns="0" lIns="0" bIns="0" rIns="0">
            <a:spAutoFit/>
          </a:bodyPr>
          <a:lstStyle/>
          <a:p>
            <a:pPr>
              <a:lnSpc>
                <a:spcPts val="7760"/>
              </a:lnSpc>
            </a:pPr>
            <a:r>
              <a:rPr lang="en-US" sz="6807" spc="-68">
                <a:solidFill>
                  <a:srgbClr val="48589F"/>
                </a:solidFill>
                <a:latin typeface="Bodoni FLF Bold Italics"/>
              </a:rPr>
              <a:t>Connecting Dots </a:t>
            </a:r>
          </a:p>
          <a:p>
            <a:pPr>
              <a:lnSpc>
                <a:spcPts val="7456"/>
              </a:lnSpc>
            </a:pPr>
            <a:r>
              <a:rPr lang="en-US" sz="6540" spc="-65">
                <a:solidFill>
                  <a:srgbClr val="B6B4AD"/>
                </a:solidFill>
                <a:latin typeface="Bodoni FLF Bold Italics"/>
              </a:rPr>
              <a:t>from</a:t>
            </a:r>
            <a:r>
              <a:rPr lang="en-US" sz="6540" spc="-65">
                <a:solidFill>
                  <a:srgbClr val="253140"/>
                </a:solidFill>
                <a:latin typeface="Bodoni FLF Bold Italics"/>
              </a:rPr>
              <a:t> </a:t>
            </a:r>
            <a:r>
              <a:rPr lang="en-US" sz="6540" spc="-65">
                <a:solidFill>
                  <a:srgbClr val="AFA78F"/>
                </a:solidFill>
                <a:latin typeface="Bodoni FLF Bold Italics"/>
              </a:rPr>
              <a:t>Vanishing Voices</a:t>
            </a:r>
            <a:r>
              <a:rPr lang="en-US" sz="6540" spc="-65">
                <a:solidFill>
                  <a:srgbClr val="253140"/>
                </a:solidFill>
                <a:latin typeface="Bodoni FLF Bold Italics"/>
              </a:rPr>
              <a:t> </a:t>
            </a:r>
            <a:r>
              <a:rPr lang="en-US" sz="6540" spc="-65">
                <a:solidFill>
                  <a:srgbClr val="B6B4AD"/>
                </a:solidFill>
                <a:latin typeface="Bodoni FLF Bold Italics"/>
              </a:rPr>
              <a:t>to</a:t>
            </a:r>
            <a:r>
              <a:rPr lang="en-US" sz="6540" spc="-65">
                <a:solidFill>
                  <a:srgbClr val="253140"/>
                </a:solidFill>
                <a:latin typeface="Bodoni FLF Bold Italics"/>
              </a:rPr>
              <a:t> </a:t>
            </a:r>
            <a:r>
              <a:rPr lang="en-US" sz="6540" spc="-65">
                <a:solidFill>
                  <a:srgbClr val="AFA78F"/>
                </a:solidFill>
                <a:latin typeface="Bodoni FLF Bold Italics"/>
              </a:rPr>
              <a:t>Hidden Meanings</a:t>
            </a:r>
            <a:r>
              <a:rPr lang="en-US" sz="6540" spc="-65">
                <a:solidFill>
                  <a:srgbClr val="B5B9BF"/>
                </a:solidFill>
                <a:latin typeface="Bodoni FLF Bold Italics"/>
              </a:rPr>
              <a:t>:</a:t>
            </a:r>
          </a:p>
          <a:p>
            <a:pPr>
              <a:lnSpc>
                <a:spcPts val="7456"/>
              </a:lnSpc>
            </a:pPr>
            <a:r>
              <a:rPr lang="en-US" sz="6540" spc="-65">
                <a:solidFill>
                  <a:srgbClr val="B6B4AD"/>
                </a:solidFill>
                <a:latin typeface="Bodoni FLF Bold Italics"/>
              </a:rPr>
              <a:t>A Computational Approach for </a:t>
            </a:r>
          </a:p>
          <a:p>
            <a:pPr>
              <a:lnSpc>
                <a:spcPts val="7456"/>
              </a:lnSpc>
            </a:pPr>
            <a:r>
              <a:rPr lang="en-US" sz="6540" spc="-65">
                <a:solidFill>
                  <a:srgbClr val="284030"/>
                </a:solidFill>
                <a:latin typeface="Bodoni FLF Bold Italics"/>
              </a:rPr>
              <a:t>Philosophical Inquiry</a:t>
            </a:r>
          </a:p>
        </p:txBody>
      </p:sp>
      <p:sp>
        <p:nvSpPr>
          <p:cNvPr name="TextBox 3" id="3"/>
          <p:cNvSpPr txBox="true"/>
          <p:nvPr/>
        </p:nvSpPr>
        <p:spPr>
          <a:xfrm rot="0">
            <a:off x="1028700" y="7295042"/>
            <a:ext cx="5153570" cy="826983"/>
          </a:xfrm>
          <a:prstGeom prst="rect">
            <a:avLst/>
          </a:prstGeom>
        </p:spPr>
        <p:txBody>
          <a:bodyPr anchor="t" rtlCol="false" tIns="0" lIns="0" bIns="0" rIns="0">
            <a:spAutoFit/>
          </a:bodyPr>
          <a:lstStyle/>
          <a:p>
            <a:pPr>
              <a:lnSpc>
                <a:spcPts val="3243"/>
              </a:lnSpc>
            </a:pPr>
            <a:r>
              <a:rPr lang="en-US" sz="2316">
                <a:solidFill>
                  <a:srgbClr val="8395A6"/>
                </a:solidFill>
                <a:latin typeface="Bodoni FLF Italics"/>
              </a:rPr>
              <a:t>Junyi Tao, Data Science 2023'</a:t>
            </a:r>
          </a:p>
          <a:p>
            <a:pPr>
              <a:lnSpc>
                <a:spcPts val="3243"/>
              </a:lnSpc>
            </a:pPr>
            <a:r>
              <a:rPr lang="en-US" sz="2316">
                <a:solidFill>
                  <a:srgbClr val="8395A6"/>
                </a:solidFill>
                <a:latin typeface="Bodoni FLF Italics"/>
              </a:rPr>
              <a:t>Karen Nielsen, Philosophy 2023'</a:t>
            </a:r>
          </a:p>
        </p:txBody>
      </p:sp>
      <p:sp>
        <p:nvSpPr>
          <p:cNvPr name="TextBox 4" id="4"/>
          <p:cNvSpPr txBox="true"/>
          <p:nvPr/>
        </p:nvSpPr>
        <p:spPr>
          <a:xfrm rot="0">
            <a:off x="1028700" y="6248821"/>
            <a:ext cx="15932944" cy="684271"/>
          </a:xfrm>
          <a:prstGeom prst="rect">
            <a:avLst/>
          </a:prstGeom>
        </p:spPr>
        <p:txBody>
          <a:bodyPr anchor="t" rtlCol="false" tIns="0" lIns="0" bIns="0" rIns="0">
            <a:spAutoFit/>
          </a:bodyPr>
          <a:lstStyle/>
          <a:p>
            <a:pPr>
              <a:lnSpc>
                <a:spcPts val="2709"/>
              </a:lnSpc>
              <a:spcBef>
                <a:spcPct val="0"/>
              </a:spcBef>
            </a:pPr>
            <a:r>
              <a:rPr lang="en-US" sz="1935">
                <a:solidFill>
                  <a:srgbClr val="9B906E"/>
                </a:solidFill>
                <a:latin typeface="Inter Italics"/>
              </a:rPr>
              <a:t>KEYWORDS</a:t>
            </a:r>
            <a:r>
              <a:rPr lang="en-US" sz="1935">
                <a:solidFill>
                  <a:srgbClr val="4175A8"/>
                </a:solidFill>
                <a:latin typeface="Inter Italics"/>
              </a:rPr>
              <a:t>: </a:t>
            </a:r>
          </a:p>
          <a:p>
            <a:pPr algn="ctr">
              <a:lnSpc>
                <a:spcPts val="2709"/>
              </a:lnSpc>
              <a:spcBef>
                <a:spcPct val="0"/>
              </a:spcBef>
            </a:pPr>
            <a:r>
              <a:rPr lang="en-US" sz="1935">
                <a:solidFill>
                  <a:srgbClr val="777B80"/>
                </a:solidFill>
                <a:latin typeface="Inter Italics"/>
              </a:rPr>
              <a:t>HISTORY OF PHILOSOPHY, DIGITAL HUMANITIES, NETWORK ANALYSIS, NATURAL LANGUAGE PROCESSING, UNDERREPRESENTATION</a:t>
            </a:r>
          </a:p>
        </p:txBody>
      </p:sp>
    </p:spTree>
  </p:cSld>
  <p:clrMapOvr>
    <a:masterClrMapping/>
  </p:clrMapOvr>
</p:sld>
</file>

<file path=ppt/slides/slide2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686420" y="5235575"/>
            <a:ext cx="14153160" cy="3097636"/>
          </a:xfrm>
          <a:prstGeom prst="rect">
            <a:avLst/>
          </a:prstGeom>
        </p:spPr>
        <p:txBody>
          <a:bodyPr anchor="t" rtlCol="false" tIns="0" lIns="0" bIns="0" rIns="0">
            <a:spAutoFit/>
          </a:bodyPr>
          <a:lstStyle/>
          <a:p>
            <a:pPr>
              <a:lnSpc>
                <a:spcPts val="6189"/>
              </a:lnSpc>
            </a:pPr>
            <a:r>
              <a:rPr lang="en-US" sz="4420">
                <a:solidFill>
                  <a:srgbClr val="8395A6"/>
                </a:solidFill>
                <a:latin typeface="IM Fell Bold"/>
              </a:rPr>
              <a:t>'My' netowork:</a:t>
            </a:r>
          </a:p>
          <a:p>
            <a:pPr>
              <a:lnSpc>
                <a:spcPts val="6189"/>
              </a:lnSpc>
            </a:pPr>
            <a:r>
              <a:rPr lang="en-US" sz="4420">
                <a:solidFill>
                  <a:srgbClr val="000000"/>
                </a:solidFill>
                <a:latin typeface="IM Fell"/>
              </a:rPr>
              <a:t>Junyi Tao, Prof. Lim, Prof. Janiak, Kelsey, Emilie, Prof. Anderson... and all of professors who consulted with us  </a:t>
            </a:r>
          </a:p>
          <a:p>
            <a:pPr>
              <a:lnSpc>
                <a:spcPts val="6189"/>
              </a:lnSpc>
              <a:spcBef>
                <a:spcPct val="0"/>
              </a:spcBef>
            </a:pPr>
          </a:p>
        </p:txBody>
      </p:sp>
      <p:sp>
        <p:nvSpPr>
          <p:cNvPr name="TextBox 3" id="3"/>
          <p:cNvSpPr txBox="true"/>
          <p:nvPr/>
        </p:nvSpPr>
        <p:spPr>
          <a:xfrm rot="0">
            <a:off x="3517492" y="1686930"/>
            <a:ext cx="6042560" cy="4617179"/>
          </a:xfrm>
          <a:prstGeom prst="rect">
            <a:avLst/>
          </a:prstGeom>
        </p:spPr>
        <p:txBody>
          <a:bodyPr anchor="t" rtlCol="false" tIns="0" lIns="0" bIns="0" rIns="0">
            <a:spAutoFit/>
          </a:bodyPr>
          <a:lstStyle/>
          <a:p>
            <a:pPr>
              <a:lnSpc>
                <a:spcPts val="5244"/>
              </a:lnSpc>
              <a:spcBef>
                <a:spcPct val="0"/>
              </a:spcBef>
            </a:pPr>
          </a:p>
          <a:p>
            <a:pPr>
              <a:lnSpc>
                <a:spcPts val="5244"/>
              </a:lnSpc>
              <a:spcBef>
                <a:spcPct val="0"/>
              </a:spcBef>
            </a:pPr>
          </a:p>
          <a:p>
            <a:pPr marL="808777" indent="-404389" lvl="1">
              <a:lnSpc>
                <a:spcPts val="5244"/>
              </a:lnSpc>
              <a:spcBef>
                <a:spcPct val="0"/>
              </a:spcBef>
              <a:buFont typeface="Arial"/>
              <a:buChar char="•"/>
            </a:pPr>
            <a:r>
              <a:rPr lang="en-US" sz="3746">
                <a:solidFill>
                  <a:srgbClr val="004AAD"/>
                </a:solidFill>
                <a:latin typeface="IM Fell"/>
              </a:rPr>
              <a:t>What is philosophy? </a:t>
            </a:r>
          </a:p>
          <a:p>
            <a:pPr marL="808777" indent="-404389" lvl="1">
              <a:lnSpc>
                <a:spcPts val="5244"/>
              </a:lnSpc>
              <a:spcBef>
                <a:spcPct val="0"/>
              </a:spcBef>
              <a:buFont typeface="Arial"/>
              <a:buChar char="•"/>
            </a:pPr>
            <a:r>
              <a:rPr lang="en-US" sz="3746">
                <a:solidFill>
                  <a:srgbClr val="004AAD"/>
                </a:solidFill>
                <a:latin typeface="IM Fell"/>
              </a:rPr>
              <a:t>What makes a philosopher?</a:t>
            </a:r>
          </a:p>
          <a:p>
            <a:pPr marL="808777" indent="-404389" lvl="1">
              <a:lnSpc>
                <a:spcPts val="5244"/>
              </a:lnSpc>
              <a:spcBef>
                <a:spcPct val="0"/>
              </a:spcBef>
              <a:buFont typeface="Arial"/>
              <a:buChar char="•"/>
            </a:pPr>
            <a:r>
              <a:rPr lang="en-US" sz="3746">
                <a:solidFill>
                  <a:srgbClr val="004AAD"/>
                </a:solidFill>
                <a:latin typeface="IM Fell"/>
              </a:rPr>
              <a:t>What is data? </a:t>
            </a:r>
          </a:p>
          <a:p>
            <a:pPr>
              <a:lnSpc>
                <a:spcPts val="5244"/>
              </a:lnSpc>
              <a:spcBef>
                <a:spcPct val="0"/>
              </a:spcBef>
            </a:pPr>
          </a:p>
          <a:p>
            <a:pPr>
              <a:lnSpc>
                <a:spcPts val="5244"/>
              </a:lnSpc>
              <a:spcBef>
                <a:spcPct val="0"/>
              </a:spcBef>
            </a:pPr>
          </a:p>
        </p:txBody>
      </p:sp>
      <p:sp>
        <p:nvSpPr>
          <p:cNvPr name="TextBox 4" id="4"/>
          <p:cNvSpPr txBox="true"/>
          <p:nvPr/>
        </p:nvSpPr>
        <p:spPr>
          <a:xfrm rot="0">
            <a:off x="2219820" y="1095375"/>
            <a:ext cx="14153160" cy="1535536"/>
          </a:xfrm>
          <a:prstGeom prst="rect">
            <a:avLst/>
          </a:prstGeom>
        </p:spPr>
        <p:txBody>
          <a:bodyPr anchor="t" rtlCol="false" tIns="0" lIns="0" bIns="0" rIns="0">
            <a:spAutoFit/>
          </a:bodyPr>
          <a:lstStyle/>
          <a:p>
            <a:pPr>
              <a:lnSpc>
                <a:spcPts val="6189"/>
              </a:lnSpc>
            </a:pPr>
            <a:r>
              <a:rPr lang="en-US" sz="4420">
                <a:solidFill>
                  <a:srgbClr val="8395A6"/>
                </a:solidFill>
                <a:latin typeface="IM Fell Bold"/>
              </a:rPr>
              <a:t>Highlights:</a:t>
            </a:r>
          </a:p>
          <a:p>
            <a:pPr>
              <a:lnSpc>
                <a:spcPts val="6189"/>
              </a:lnSpc>
              <a:spcBef>
                <a:spcPct val="0"/>
              </a:spcBef>
            </a:pPr>
            <a:r>
              <a:rPr lang="en-US" sz="4420">
                <a:solidFill>
                  <a:srgbClr val="000000"/>
                </a:solidFill>
                <a:latin typeface="IM Fell"/>
              </a:rPr>
              <a:t>Connections and re-examination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880693" y="2206822"/>
            <a:ext cx="14526613" cy="7207630"/>
          </a:xfrm>
          <a:custGeom>
            <a:avLst/>
            <a:gdLst/>
            <a:ahLst/>
            <a:cxnLst/>
            <a:rect r="r" b="b" t="t" l="l"/>
            <a:pathLst>
              <a:path h="7207630" w="14526613">
                <a:moveTo>
                  <a:pt x="0" y="0"/>
                </a:moveTo>
                <a:lnTo>
                  <a:pt x="14526614" y="0"/>
                </a:lnTo>
                <a:lnTo>
                  <a:pt x="14526614" y="7207630"/>
                </a:lnTo>
                <a:lnTo>
                  <a:pt x="0" y="7207630"/>
                </a:lnTo>
                <a:lnTo>
                  <a:pt x="0" y="0"/>
                </a:lnTo>
                <a:close/>
              </a:path>
            </a:pathLst>
          </a:custGeom>
          <a:blipFill>
            <a:blip r:embed="rId2"/>
            <a:stretch>
              <a:fillRect l="0" t="0" r="0" b="0"/>
            </a:stretch>
          </a:blipFill>
        </p:spPr>
      </p:sp>
      <p:sp>
        <p:nvSpPr>
          <p:cNvPr name="TextBox 3" id="3"/>
          <p:cNvSpPr txBox="true"/>
          <p:nvPr/>
        </p:nvSpPr>
        <p:spPr>
          <a:xfrm rot="0">
            <a:off x="1217692" y="768639"/>
            <a:ext cx="13767276" cy="1402820"/>
          </a:xfrm>
          <a:prstGeom prst="rect">
            <a:avLst/>
          </a:prstGeom>
        </p:spPr>
        <p:txBody>
          <a:bodyPr anchor="t" rtlCol="false" tIns="0" lIns="0" bIns="0" rIns="0">
            <a:spAutoFit/>
          </a:bodyPr>
          <a:lstStyle/>
          <a:p>
            <a:pPr>
              <a:lnSpc>
                <a:spcPts val="6189"/>
              </a:lnSpc>
              <a:spcBef>
                <a:spcPct val="0"/>
              </a:spcBef>
            </a:pPr>
            <a:r>
              <a:rPr lang="en-US" sz="4420">
                <a:solidFill>
                  <a:srgbClr val="48589F"/>
                </a:solidFill>
                <a:latin typeface="IM Fell"/>
              </a:rPr>
              <a:t>SEP: visibility and representation</a:t>
            </a:r>
          </a:p>
          <a:p>
            <a:pPr algn="ctr" marL="781745" indent="-390872" lvl="1">
              <a:lnSpc>
                <a:spcPts val="5069"/>
              </a:lnSpc>
              <a:spcBef>
                <a:spcPct val="0"/>
              </a:spcBef>
              <a:buFont typeface="Arial"/>
              <a:buChar char="•"/>
            </a:pPr>
            <a:r>
              <a:rPr lang="en-US" sz="3620">
                <a:solidFill>
                  <a:srgbClr val="8395A6"/>
                </a:solidFill>
                <a:latin typeface="IM Fell Bold"/>
              </a:rPr>
              <a:t>Count </a:t>
            </a:r>
            <a:r>
              <a:rPr lang="en-US" sz="3620">
                <a:solidFill>
                  <a:srgbClr val="000000"/>
                </a:solidFill>
                <a:latin typeface="IM Fell Bold"/>
              </a:rPr>
              <a:t>of entries related to women philosophers and feminist philosophy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651296" y="2478511"/>
            <a:ext cx="5698327" cy="4289920"/>
          </a:xfrm>
          <a:custGeom>
            <a:avLst/>
            <a:gdLst/>
            <a:ahLst/>
            <a:cxnLst/>
            <a:rect r="r" b="b" t="t" l="l"/>
            <a:pathLst>
              <a:path h="4289920" w="5698327">
                <a:moveTo>
                  <a:pt x="0" y="0"/>
                </a:moveTo>
                <a:lnTo>
                  <a:pt x="5698327" y="0"/>
                </a:lnTo>
                <a:lnTo>
                  <a:pt x="5698327" y="4289919"/>
                </a:lnTo>
                <a:lnTo>
                  <a:pt x="0" y="4289919"/>
                </a:lnTo>
                <a:lnTo>
                  <a:pt x="0" y="0"/>
                </a:lnTo>
                <a:close/>
              </a:path>
            </a:pathLst>
          </a:custGeom>
          <a:blipFill>
            <a:blip r:embed="rId2"/>
            <a:stretch>
              <a:fillRect l="0" t="0" r="0" b="0"/>
            </a:stretch>
          </a:blipFill>
        </p:spPr>
      </p:sp>
      <p:sp>
        <p:nvSpPr>
          <p:cNvPr name="Freeform 3" id="3"/>
          <p:cNvSpPr/>
          <p:nvPr/>
        </p:nvSpPr>
        <p:spPr>
          <a:xfrm flipH="false" flipV="false" rot="0">
            <a:off x="9144000" y="2478511"/>
            <a:ext cx="6030975" cy="4289920"/>
          </a:xfrm>
          <a:custGeom>
            <a:avLst/>
            <a:gdLst/>
            <a:ahLst/>
            <a:cxnLst/>
            <a:rect r="r" b="b" t="t" l="l"/>
            <a:pathLst>
              <a:path h="4289920" w="6030975">
                <a:moveTo>
                  <a:pt x="0" y="0"/>
                </a:moveTo>
                <a:lnTo>
                  <a:pt x="6030975" y="0"/>
                </a:lnTo>
                <a:lnTo>
                  <a:pt x="6030975" y="4289919"/>
                </a:lnTo>
                <a:lnTo>
                  <a:pt x="0" y="4289919"/>
                </a:lnTo>
                <a:lnTo>
                  <a:pt x="0" y="0"/>
                </a:lnTo>
                <a:close/>
              </a:path>
            </a:pathLst>
          </a:custGeom>
          <a:blipFill>
            <a:blip r:embed="rId3"/>
            <a:stretch>
              <a:fillRect l="0" t="0" r="0" b="0"/>
            </a:stretch>
          </a:blipFill>
        </p:spPr>
      </p:sp>
      <p:sp>
        <p:nvSpPr>
          <p:cNvPr name="Freeform 4" id="4"/>
          <p:cNvSpPr/>
          <p:nvPr/>
        </p:nvSpPr>
        <p:spPr>
          <a:xfrm flipH="false" flipV="false" rot="0">
            <a:off x="4094657" y="6768430"/>
            <a:ext cx="10098687" cy="4202922"/>
          </a:xfrm>
          <a:custGeom>
            <a:avLst/>
            <a:gdLst/>
            <a:ahLst/>
            <a:cxnLst/>
            <a:rect r="r" b="b" t="t" l="l"/>
            <a:pathLst>
              <a:path h="4202922" w="10098687">
                <a:moveTo>
                  <a:pt x="0" y="0"/>
                </a:moveTo>
                <a:lnTo>
                  <a:pt x="10098686" y="0"/>
                </a:lnTo>
                <a:lnTo>
                  <a:pt x="10098686" y="4202922"/>
                </a:lnTo>
                <a:lnTo>
                  <a:pt x="0" y="4202922"/>
                </a:lnTo>
                <a:lnTo>
                  <a:pt x="0" y="0"/>
                </a:lnTo>
                <a:close/>
              </a:path>
            </a:pathLst>
          </a:custGeom>
          <a:blipFill>
            <a:blip r:embed="rId4"/>
            <a:stretch>
              <a:fillRect l="0" t="0" r="0" b="0"/>
            </a:stretch>
          </a:blipFill>
        </p:spPr>
      </p:sp>
      <p:sp>
        <p:nvSpPr>
          <p:cNvPr name="TextBox 5" id="5"/>
          <p:cNvSpPr txBox="true"/>
          <p:nvPr/>
        </p:nvSpPr>
        <p:spPr>
          <a:xfrm rot="0">
            <a:off x="1861874" y="697593"/>
            <a:ext cx="14564252" cy="1535536"/>
          </a:xfrm>
          <a:prstGeom prst="rect">
            <a:avLst/>
          </a:prstGeom>
        </p:spPr>
        <p:txBody>
          <a:bodyPr anchor="t" rtlCol="false" tIns="0" lIns="0" bIns="0" rIns="0">
            <a:spAutoFit/>
          </a:bodyPr>
          <a:lstStyle/>
          <a:p>
            <a:pPr>
              <a:lnSpc>
                <a:spcPts val="6189"/>
              </a:lnSpc>
              <a:spcBef>
                <a:spcPct val="0"/>
              </a:spcBef>
            </a:pPr>
            <a:r>
              <a:rPr lang="en-US" sz="4420">
                <a:solidFill>
                  <a:srgbClr val="8395A6"/>
                </a:solidFill>
                <a:latin typeface="IM Fell Bold"/>
              </a:rPr>
              <a:t>2. </a:t>
            </a:r>
            <a:r>
              <a:rPr lang="en-US" sz="4420">
                <a:solidFill>
                  <a:srgbClr val="8395A6"/>
                </a:solidFill>
                <a:latin typeface="IM Fell Bold"/>
              </a:rPr>
              <a:t>Related Entries Network</a:t>
            </a:r>
            <a:r>
              <a:rPr lang="en-US" sz="4420">
                <a:solidFill>
                  <a:srgbClr val="000000"/>
                </a:solidFill>
                <a:latin typeface="IM Fell Bold"/>
              </a:rPr>
              <a:t>: </a:t>
            </a:r>
            <a:r>
              <a:rPr lang="en-US" sz="4420">
                <a:solidFill>
                  <a:srgbClr val="8D93EC"/>
                </a:solidFill>
                <a:latin typeface="IM Fell Bold"/>
              </a:rPr>
              <a:t>feminism</a:t>
            </a:r>
            <a:r>
              <a:rPr lang="en-US" sz="4420">
                <a:solidFill>
                  <a:srgbClr val="000000"/>
                </a:solidFill>
                <a:latin typeface="IM Fell Bold"/>
              </a:rPr>
              <a:t>-related entries </a:t>
            </a:r>
          </a:p>
          <a:p>
            <a:pPr>
              <a:lnSpc>
                <a:spcPts val="6189"/>
              </a:lnSpc>
              <a:spcBef>
                <a:spcPct val="0"/>
              </a:spcBef>
            </a:pPr>
            <a:r>
              <a:rPr lang="en-US" sz="4420">
                <a:solidFill>
                  <a:srgbClr val="000000"/>
                </a:solidFill>
                <a:latin typeface="IM Fell Bold"/>
              </a:rPr>
              <a:t>connected to other entries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4085403" y="2772460"/>
            <a:ext cx="10117194" cy="7074215"/>
          </a:xfrm>
          <a:custGeom>
            <a:avLst/>
            <a:gdLst/>
            <a:ahLst/>
            <a:cxnLst/>
            <a:rect r="r" b="b" t="t" l="l"/>
            <a:pathLst>
              <a:path h="7074215" w="10117194">
                <a:moveTo>
                  <a:pt x="0" y="0"/>
                </a:moveTo>
                <a:lnTo>
                  <a:pt x="10117194" y="0"/>
                </a:lnTo>
                <a:lnTo>
                  <a:pt x="10117194" y="7074215"/>
                </a:lnTo>
                <a:lnTo>
                  <a:pt x="0" y="7074215"/>
                </a:lnTo>
                <a:lnTo>
                  <a:pt x="0" y="0"/>
                </a:lnTo>
                <a:close/>
              </a:path>
            </a:pathLst>
          </a:custGeom>
          <a:blipFill>
            <a:blip r:embed="rId2"/>
            <a:stretch>
              <a:fillRect l="0" t="0" r="0" b="0"/>
            </a:stretch>
          </a:blipFill>
        </p:spPr>
      </p:sp>
      <p:sp>
        <p:nvSpPr>
          <p:cNvPr name="TextBox 3" id="3"/>
          <p:cNvSpPr txBox="true"/>
          <p:nvPr/>
        </p:nvSpPr>
        <p:spPr>
          <a:xfrm rot="0">
            <a:off x="1384856" y="684137"/>
            <a:ext cx="15518289" cy="1535536"/>
          </a:xfrm>
          <a:prstGeom prst="rect">
            <a:avLst/>
          </a:prstGeom>
        </p:spPr>
        <p:txBody>
          <a:bodyPr anchor="t" rtlCol="false" tIns="0" lIns="0" bIns="0" rIns="0">
            <a:spAutoFit/>
          </a:bodyPr>
          <a:lstStyle/>
          <a:p>
            <a:pPr algn="ctr">
              <a:lnSpc>
                <a:spcPts val="6189"/>
              </a:lnSpc>
              <a:spcBef>
                <a:spcPct val="0"/>
              </a:spcBef>
            </a:pPr>
            <a:r>
              <a:rPr lang="en-US" sz="4420">
                <a:solidFill>
                  <a:srgbClr val="000000"/>
                </a:solidFill>
                <a:latin typeface="IM Fell Bold"/>
              </a:rPr>
              <a:t>3. </a:t>
            </a:r>
            <a:r>
              <a:rPr lang="en-US" sz="4420">
                <a:solidFill>
                  <a:srgbClr val="000000"/>
                </a:solidFill>
                <a:latin typeface="IM Fell Bold"/>
              </a:rPr>
              <a:t>Thinker reference network: women philosophers (with entries) being</a:t>
            </a:r>
          </a:p>
          <a:p>
            <a:pPr algn="ctr">
              <a:lnSpc>
                <a:spcPts val="6189"/>
              </a:lnSpc>
              <a:spcBef>
                <a:spcPct val="0"/>
              </a:spcBef>
            </a:pPr>
            <a:r>
              <a:rPr lang="en-US" sz="4420">
                <a:solidFill>
                  <a:srgbClr val="000000"/>
                </a:solidFill>
                <a:latin typeface="IM Fell Bold"/>
              </a:rPr>
              <a:t>mentioned across entries</a:t>
            </a:r>
            <a:r>
              <a:rPr lang="en-US" sz="4420">
                <a:solidFill>
                  <a:srgbClr val="628AC8"/>
                </a:solidFill>
                <a:latin typeface="IM Fell Bold"/>
              </a:rPr>
              <a:t> [by entries of philosophical topics]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05410" y="3995668"/>
            <a:ext cx="8933179" cy="4625478"/>
          </a:xfrm>
          <a:custGeom>
            <a:avLst/>
            <a:gdLst/>
            <a:ahLst/>
            <a:cxnLst/>
            <a:rect r="r" b="b" t="t" l="l"/>
            <a:pathLst>
              <a:path h="4625478" w="8933179">
                <a:moveTo>
                  <a:pt x="0" y="0"/>
                </a:moveTo>
                <a:lnTo>
                  <a:pt x="8933180" y="0"/>
                </a:lnTo>
                <a:lnTo>
                  <a:pt x="8933180" y="4625478"/>
                </a:lnTo>
                <a:lnTo>
                  <a:pt x="0" y="4625478"/>
                </a:lnTo>
                <a:lnTo>
                  <a:pt x="0" y="0"/>
                </a:lnTo>
                <a:close/>
              </a:path>
            </a:pathLst>
          </a:custGeom>
          <a:blipFill>
            <a:blip r:embed="rId2"/>
            <a:stretch>
              <a:fillRect l="0" t="-16524" r="0" b="0"/>
            </a:stretch>
          </a:blipFill>
        </p:spPr>
      </p:sp>
      <p:sp>
        <p:nvSpPr>
          <p:cNvPr name="Freeform 3" id="3"/>
          <p:cNvSpPr/>
          <p:nvPr/>
        </p:nvSpPr>
        <p:spPr>
          <a:xfrm flipH="false" flipV="false" rot="0">
            <a:off x="9038590" y="3995668"/>
            <a:ext cx="9144000" cy="5023626"/>
          </a:xfrm>
          <a:custGeom>
            <a:avLst/>
            <a:gdLst/>
            <a:ahLst/>
            <a:cxnLst/>
            <a:rect r="r" b="b" t="t" l="l"/>
            <a:pathLst>
              <a:path h="5023626" w="9144000">
                <a:moveTo>
                  <a:pt x="0" y="0"/>
                </a:moveTo>
                <a:lnTo>
                  <a:pt x="9144000" y="0"/>
                </a:lnTo>
                <a:lnTo>
                  <a:pt x="9144000" y="5023626"/>
                </a:lnTo>
                <a:lnTo>
                  <a:pt x="0" y="5023626"/>
                </a:lnTo>
                <a:lnTo>
                  <a:pt x="0" y="0"/>
                </a:lnTo>
                <a:close/>
              </a:path>
            </a:pathLst>
          </a:custGeom>
          <a:blipFill>
            <a:blip r:embed="rId3"/>
            <a:stretch>
              <a:fillRect l="0" t="-16652" r="0" b="0"/>
            </a:stretch>
          </a:blipFill>
        </p:spPr>
      </p:sp>
      <p:sp>
        <p:nvSpPr>
          <p:cNvPr name="Freeform 4" id="4"/>
          <p:cNvSpPr/>
          <p:nvPr/>
        </p:nvSpPr>
        <p:spPr>
          <a:xfrm flipH="false" flipV="false" rot="0">
            <a:off x="9193507" y="2308664"/>
            <a:ext cx="8834166" cy="1467929"/>
          </a:xfrm>
          <a:custGeom>
            <a:avLst/>
            <a:gdLst/>
            <a:ahLst/>
            <a:cxnLst/>
            <a:rect r="r" b="b" t="t" l="l"/>
            <a:pathLst>
              <a:path h="1467929" w="8834166">
                <a:moveTo>
                  <a:pt x="0" y="0"/>
                </a:moveTo>
                <a:lnTo>
                  <a:pt x="8834165" y="0"/>
                </a:lnTo>
                <a:lnTo>
                  <a:pt x="8834165" y="1467929"/>
                </a:lnTo>
                <a:lnTo>
                  <a:pt x="0" y="1467929"/>
                </a:lnTo>
                <a:lnTo>
                  <a:pt x="0" y="0"/>
                </a:lnTo>
                <a:close/>
              </a:path>
            </a:pathLst>
          </a:custGeom>
          <a:blipFill>
            <a:blip r:embed="rId4"/>
            <a:stretch>
              <a:fillRect l="0" t="0" r="0" b="0"/>
            </a:stretch>
          </a:blipFill>
        </p:spPr>
      </p:sp>
      <p:sp>
        <p:nvSpPr>
          <p:cNvPr name="Freeform 5" id="5"/>
          <p:cNvSpPr/>
          <p:nvPr/>
        </p:nvSpPr>
        <p:spPr>
          <a:xfrm flipH="false" flipV="false" rot="0">
            <a:off x="6224323" y="2349286"/>
            <a:ext cx="2620355" cy="1386684"/>
          </a:xfrm>
          <a:custGeom>
            <a:avLst/>
            <a:gdLst/>
            <a:ahLst/>
            <a:cxnLst/>
            <a:rect r="r" b="b" t="t" l="l"/>
            <a:pathLst>
              <a:path h="1386684" w="2620355">
                <a:moveTo>
                  <a:pt x="0" y="0"/>
                </a:moveTo>
                <a:lnTo>
                  <a:pt x="2620355" y="0"/>
                </a:lnTo>
                <a:lnTo>
                  <a:pt x="2620355" y="1386684"/>
                </a:lnTo>
                <a:lnTo>
                  <a:pt x="0" y="1386684"/>
                </a:lnTo>
                <a:lnTo>
                  <a:pt x="0" y="0"/>
                </a:lnTo>
                <a:close/>
              </a:path>
            </a:pathLst>
          </a:custGeom>
          <a:blipFill>
            <a:blip r:embed="rId5"/>
            <a:stretch>
              <a:fillRect l="0" t="0" r="0" b="0"/>
            </a:stretch>
          </a:blipFill>
        </p:spPr>
      </p:sp>
      <p:sp>
        <p:nvSpPr>
          <p:cNvPr name="TextBox 6" id="6"/>
          <p:cNvSpPr txBox="true"/>
          <p:nvPr/>
        </p:nvSpPr>
        <p:spPr>
          <a:xfrm rot="0">
            <a:off x="431175" y="942975"/>
            <a:ext cx="14206650" cy="787506"/>
          </a:xfrm>
          <a:prstGeom prst="rect">
            <a:avLst/>
          </a:prstGeom>
        </p:spPr>
        <p:txBody>
          <a:bodyPr anchor="t" rtlCol="false" tIns="0" lIns="0" bIns="0" rIns="0">
            <a:spAutoFit/>
          </a:bodyPr>
          <a:lstStyle/>
          <a:p>
            <a:pPr algn="ctr">
              <a:lnSpc>
                <a:spcPts val="6469"/>
              </a:lnSpc>
              <a:spcBef>
                <a:spcPct val="0"/>
              </a:spcBef>
            </a:pPr>
            <a:r>
              <a:rPr lang="en-US" sz="4620">
                <a:solidFill>
                  <a:srgbClr val="000000"/>
                </a:solidFill>
                <a:latin typeface="IM Fell Bold"/>
              </a:rPr>
              <a:t>4. </a:t>
            </a:r>
            <a:r>
              <a:rPr lang="en-US" sz="4620">
                <a:solidFill>
                  <a:srgbClr val="000000"/>
                </a:solidFill>
                <a:latin typeface="IM Fell Bold"/>
              </a:rPr>
              <a:t>Citations: women </a:t>
            </a:r>
            <a:r>
              <a:rPr lang="en-US" sz="4620">
                <a:solidFill>
                  <a:srgbClr val="8395A6"/>
                </a:solidFill>
                <a:latin typeface="IM Fell Bold"/>
              </a:rPr>
              <a:t>authors </a:t>
            </a:r>
            <a:r>
              <a:rPr lang="en-US" sz="4620">
                <a:solidFill>
                  <a:srgbClr val="000000"/>
                </a:solidFill>
                <a:latin typeface="IM Fell Bold"/>
              </a:rPr>
              <a:t>being cited across entries</a:t>
            </a:r>
          </a:p>
        </p:txBody>
      </p:sp>
      <p:sp>
        <p:nvSpPr>
          <p:cNvPr name="TextBox 7" id="7"/>
          <p:cNvSpPr txBox="true"/>
          <p:nvPr/>
        </p:nvSpPr>
        <p:spPr>
          <a:xfrm rot="0">
            <a:off x="1029777" y="2164195"/>
            <a:ext cx="5194546" cy="1565170"/>
          </a:xfrm>
          <a:prstGeom prst="rect">
            <a:avLst/>
          </a:prstGeom>
        </p:spPr>
        <p:txBody>
          <a:bodyPr anchor="t" rtlCol="false" tIns="0" lIns="0" bIns="0" rIns="0">
            <a:spAutoFit/>
          </a:bodyPr>
          <a:lstStyle/>
          <a:p>
            <a:pPr>
              <a:lnSpc>
                <a:spcPts val="3145"/>
              </a:lnSpc>
            </a:pPr>
            <a:r>
              <a:rPr lang="en-US" sz="2516" spc="35">
                <a:solidFill>
                  <a:srgbClr val="C6BDA5"/>
                </a:solidFill>
                <a:latin typeface="IM Fell"/>
              </a:rPr>
              <a:t>extracted</a:t>
            </a:r>
            <a:r>
              <a:rPr lang="en-US" sz="2516" spc="35">
                <a:solidFill>
                  <a:srgbClr val="4175A8"/>
                </a:solidFill>
                <a:latin typeface="IM Fell"/>
              </a:rPr>
              <a:t> 228,130 </a:t>
            </a:r>
            <a:r>
              <a:rPr lang="en-US" sz="2516" spc="35">
                <a:solidFill>
                  <a:srgbClr val="C6BDA5"/>
                </a:solidFill>
                <a:latin typeface="IM Fell"/>
              </a:rPr>
              <a:t>authors and</a:t>
            </a:r>
            <a:r>
              <a:rPr lang="en-US" sz="2516" spc="35">
                <a:solidFill>
                  <a:srgbClr val="E9E3D0"/>
                </a:solidFill>
                <a:latin typeface="IM Fell"/>
              </a:rPr>
              <a:t> </a:t>
            </a:r>
            <a:r>
              <a:rPr lang="en-US" sz="2516" spc="35">
                <a:solidFill>
                  <a:srgbClr val="4175A8"/>
                </a:solidFill>
                <a:latin typeface="IM Fell"/>
              </a:rPr>
              <a:t>190,049 </a:t>
            </a:r>
            <a:r>
              <a:rPr lang="en-US" sz="2516" spc="35">
                <a:solidFill>
                  <a:srgbClr val="C6BDA5"/>
                </a:solidFill>
                <a:latin typeface="IM Fell"/>
              </a:rPr>
              <a:t>cited works from the bibliography</a:t>
            </a:r>
          </a:p>
          <a:p>
            <a:pPr>
              <a:lnSpc>
                <a:spcPts val="3145"/>
              </a:lnSpc>
            </a:pPr>
            <a:r>
              <a:rPr lang="en-US" sz="2516" spc="35">
                <a:solidFill>
                  <a:srgbClr val="E9E3D0"/>
                </a:solidFill>
                <a:latin typeface="IM Fell"/>
              </a:rPr>
              <a:t> </a:t>
            </a:r>
            <a:r>
              <a:rPr lang="en-US" sz="2516" spc="35">
                <a:solidFill>
                  <a:srgbClr val="48589F"/>
                </a:solidFill>
                <a:latin typeface="IM Fell"/>
              </a:rPr>
              <a:t>72,225 </a:t>
            </a:r>
            <a:r>
              <a:rPr lang="en-US" sz="2516" spc="35">
                <a:solidFill>
                  <a:srgbClr val="C6BDA5"/>
                </a:solidFill>
                <a:latin typeface="IM Fell"/>
              </a:rPr>
              <a:t>distinct author names</a:t>
            </a:r>
          </a:p>
          <a:p>
            <a:pPr algn="l">
              <a:lnSpc>
                <a:spcPts val="3145"/>
              </a:lnSpc>
            </a:pPr>
            <a:r>
              <a:rPr lang="en-US" sz="2516" spc="35">
                <a:solidFill>
                  <a:srgbClr val="E9E3D0"/>
                </a:solidFill>
                <a:latin typeface="IM Fell"/>
              </a:rPr>
              <a:t>1</a:t>
            </a:r>
            <a:r>
              <a:rPr lang="en-US" sz="2516" spc="35">
                <a:solidFill>
                  <a:srgbClr val="48589F"/>
                </a:solidFill>
                <a:latin typeface="IM Fell"/>
              </a:rPr>
              <a:t>65,076</a:t>
            </a:r>
            <a:r>
              <a:rPr lang="en-US" sz="2516" spc="35">
                <a:solidFill>
                  <a:srgbClr val="C6BDA5"/>
                </a:solidFill>
                <a:latin typeface="IM Fell"/>
              </a:rPr>
              <a:t> different works</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1348862" y="2121184"/>
            <a:ext cx="15910438" cy="6943815"/>
          </a:xfrm>
          <a:prstGeom prst="rect">
            <a:avLst/>
          </a:prstGeom>
        </p:spPr>
        <p:txBody>
          <a:bodyPr anchor="t" rtlCol="false" tIns="0" lIns="0" bIns="0" rIns="0">
            <a:spAutoFit/>
          </a:bodyPr>
          <a:lstStyle/>
          <a:p>
            <a:pPr algn="ctr">
              <a:lnSpc>
                <a:spcPts val="3713"/>
              </a:lnSpc>
            </a:pPr>
          </a:p>
          <a:p>
            <a:pPr algn="ctr">
              <a:lnSpc>
                <a:spcPts val="3713"/>
              </a:lnSpc>
            </a:pPr>
          </a:p>
          <a:p>
            <a:pPr marL="673797" indent="-336899" lvl="1">
              <a:lnSpc>
                <a:spcPts val="3713"/>
              </a:lnSpc>
              <a:buFont typeface="Arial"/>
              <a:buChar char="•"/>
            </a:pPr>
            <a:r>
              <a:rPr lang="en-US" sz="3120">
                <a:solidFill>
                  <a:srgbClr val="677896"/>
                </a:solidFill>
                <a:latin typeface="IM Fell"/>
              </a:rPr>
              <a:t>Female philosophers are simultaneously </a:t>
            </a:r>
            <a:r>
              <a:rPr lang="en-US" sz="3120" u="sng">
                <a:solidFill>
                  <a:srgbClr val="48589F"/>
                </a:solidFill>
                <a:latin typeface="IM Fell"/>
              </a:rPr>
              <a:t>overrepresented</a:t>
            </a:r>
            <a:r>
              <a:rPr lang="en-US" sz="3120">
                <a:solidFill>
                  <a:srgbClr val="677896"/>
                </a:solidFill>
                <a:latin typeface="IM Fell"/>
              </a:rPr>
              <a:t>, as demonstrated by the increasing prominence of feminist philosophy, </a:t>
            </a:r>
          </a:p>
          <a:p>
            <a:pPr marL="673797" indent="-336899" lvl="1">
              <a:lnSpc>
                <a:spcPts val="3713"/>
              </a:lnSpc>
              <a:buFont typeface="Arial"/>
              <a:buChar char="•"/>
            </a:pPr>
            <a:r>
              <a:rPr lang="en-US" sz="3120">
                <a:solidFill>
                  <a:srgbClr val="677896"/>
                </a:solidFill>
                <a:latin typeface="IM Fell"/>
              </a:rPr>
              <a:t>and </a:t>
            </a:r>
            <a:r>
              <a:rPr lang="en-US" sz="3120" u="sng">
                <a:solidFill>
                  <a:srgbClr val="48589F"/>
                </a:solidFill>
                <a:latin typeface="IM Fell"/>
              </a:rPr>
              <a:t>underrepresented</a:t>
            </a:r>
            <a:r>
              <a:rPr lang="en-US" sz="3120">
                <a:solidFill>
                  <a:srgbClr val="677896"/>
                </a:solidFill>
                <a:latin typeface="IM Fell"/>
              </a:rPr>
              <a:t>, as women thinkers are often overlooked in discussions of the topics they have contributed to. </a:t>
            </a:r>
          </a:p>
          <a:p>
            <a:pPr>
              <a:lnSpc>
                <a:spcPts val="3713"/>
              </a:lnSpc>
            </a:pPr>
          </a:p>
          <a:p>
            <a:pPr>
              <a:lnSpc>
                <a:spcPts val="3713"/>
              </a:lnSpc>
            </a:pPr>
            <a:r>
              <a:rPr lang="en-US" sz="3120">
                <a:solidFill>
                  <a:srgbClr val="677896"/>
                </a:solidFill>
                <a:latin typeface="IM Fell"/>
              </a:rPr>
              <a:t>This finding offers an opportunity to reshape the discourse surrounding marginalization and exclusion in philosophy.</a:t>
            </a:r>
          </a:p>
          <a:p>
            <a:pPr>
              <a:lnSpc>
                <a:spcPts val="3594"/>
              </a:lnSpc>
            </a:pPr>
          </a:p>
          <a:p>
            <a:pPr>
              <a:lnSpc>
                <a:spcPts val="3594"/>
              </a:lnSpc>
            </a:pPr>
            <a:r>
              <a:rPr lang="en-US" sz="3020">
                <a:solidFill>
                  <a:srgbClr val="BEB6AE"/>
                </a:solidFill>
                <a:latin typeface="IM Fell"/>
              </a:rPr>
              <a:t>Although some may argue that the recognition of philosophers on the SEP ultimately depends on their influence and the difficulty of rediscovering their sources, we maintain that it is crucial for influential platforms like the SEP to strive for increased representation of historically marginalized groups. Given its influence among both non-academic and professional audiences, the SEP can significantly contribute to promoting diversity in the field.</a:t>
            </a:r>
          </a:p>
        </p:txBody>
      </p:sp>
      <p:sp>
        <p:nvSpPr>
          <p:cNvPr name="TextBox 3" id="3"/>
          <p:cNvSpPr txBox="true"/>
          <p:nvPr/>
        </p:nvSpPr>
        <p:spPr>
          <a:xfrm rot="0">
            <a:off x="7780734" y="1366699"/>
            <a:ext cx="2726531" cy="754486"/>
          </a:xfrm>
          <a:prstGeom prst="rect">
            <a:avLst/>
          </a:prstGeom>
        </p:spPr>
        <p:txBody>
          <a:bodyPr anchor="t" rtlCol="false" tIns="0" lIns="0" bIns="0" rIns="0">
            <a:spAutoFit/>
          </a:bodyPr>
          <a:lstStyle/>
          <a:p>
            <a:pPr algn="ctr">
              <a:lnSpc>
                <a:spcPts val="6189"/>
              </a:lnSpc>
              <a:spcBef>
                <a:spcPct val="0"/>
              </a:spcBef>
            </a:pPr>
            <a:r>
              <a:rPr lang="en-US" sz="4420">
                <a:solidFill>
                  <a:srgbClr val="000000"/>
                </a:solidFill>
                <a:latin typeface="IM Fell Bold"/>
              </a:rPr>
              <a:t>Conclusions</a:t>
            </a:r>
          </a:p>
        </p:txBody>
      </p:sp>
    </p:spTree>
  </p:cSld>
  <p:clrMapOvr>
    <a:masterClrMapping/>
  </p:clrMapOvr>
</p:sld>
</file>

<file path=ppt/slides/slide2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67420" y="1338241"/>
            <a:ext cx="14153160" cy="995151"/>
          </a:xfrm>
          <a:prstGeom prst="rect">
            <a:avLst/>
          </a:prstGeom>
        </p:spPr>
        <p:txBody>
          <a:bodyPr anchor="t" rtlCol="false" tIns="0" lIns="0" bIns="0" rIns="0">
            <a:spAutoFit/>
          </a:bodyPr>
          <a:lstStyle/>
          <a:p>
            <a:pPr algn="ctr">
              <a:lnSpc>
                <a:spcPts val="8149"/>
              </a:lnSpc>
              <a:spcBef>
                <a:spcPct val="0"/>
              </a:spcBef>
            </a:pPr>
            <a:r>
              <a:rPr lang="en-US" sz="5820">
                <a:solidFill>
                  <a:srgbClr val="000000"/>
                </a:solidFill>
                <a:latin typeface="IM Fell Bold"/>
              </a:rPr>
              <a:t>Philosophy in the 1600-1800: Correspondences</a:t>
            </a:r>
          </a:p>
        </p:txBody>
      </p:sp>
      <p:sp>
        <p:nvSpPr>
          <p:cNvPr name="TextBox 3" id="3"/>
          <p:cNvSpPr txBox="true"/>
          <p:nvPr/>
        </p:nvSpPr>
        <p:spPr>
          <a:xfrm rot="0">
            <a:off x="563610" y="3320383"/>
            <a:ext cx="8373203" cy="4878213"/>
          </a:xfrm>
          <a:prstGeom prst="rect">
            <a:avLst/>
          </a:prstGeom>
        </p:spPr>
        <p:txBody>
          <a:bodyPr anchor="t" rtlCol="false" tIns="0" lIns="0" bIns="0" rIns="0">
            <a:spAutoFit/>
          </a:bodyPr>
          <a:lstStyle/>
          <a:p>
            <a:pPr marL="737321" indent="-368660" lvl="1">
              <a:lnSpc>
                <a:spcPts val="4746"/>
              </a:lnSpc>
              <a:buFont typeface="Arial"/>
              <a:buChar char="•"/>
            </a:pPr>
            <a:r>
              <a:rPr lang="en-US" sz="3415">
                <a:solidFill>
                  <a:srgbClr val="677896"/>
                </a:solidFill>
                <a:latin typeface="IM Fell"/>
              </a:rPr>
              <a:t>Exploring philosophical discussions as networks of exchanged ideas and concepts. </a:t>
            </a:r>
          </a:p>
          <a:p>
            <a:pPr marL="737321" indent="-368660" lvl="1">
              <a:lnSpc>
                <a:spcPts val="4746"/>
              </a:lnSpc>
              <a:buFont typeface="Arial"/>
              <a:buChar char="•"/>
            </a:pPr>
            <a:r>
              <a:rPr lang="en-US" sz="3415">
                <a:solidFill>
                  <a:srgbClr val="2776DF"/>
                </a:solidFill>
                <a:latin typeface="IM Fell"/>
              </a:rPr>
              <a:t>Goal </a:t>
            </a:r>
          </a:p>
          <a:p>
            <a:pPr marL="1474641" indent="-491547" lvl="2">
              <a:lnSpc>
                <a:spcPts val="4746"/>
              </a:lnSpc>
              <a:buFont typeface="Arial"/>
              <a:buChar char="⚬"/>
            </a:pPr>
            <a:r>
              <a:rPr lang="en-US" sz="3415">
                <a:solidFill>
                  <a:srgbClr val="677896"/>
                </a:solidFill>
                <a:latin typeface="IM Fell"/>
              </a:rPr>
              <a:t>employ advanced visualization techniques and computational methods in order to better understand the exchange of philosophical ideas in historical correspondences,</a:t>
            </a:r>
          </a:p>
        </p:txBody>
      </p:sp>
      <p:sp>
        <p:nvSpPr>
          <p:cNvPr name="TextBox 4" id="4"/>
          <p:cNvSpPr txBox="true"/>
          <p:nvPr/>
        </p:nvSpPr>
        <p:spPr>
          <a:xfrm rot="0">
            <a:off x="9144000" y="3873858"/>
            <a:ext cx="8758849" cy="3761739"/>
          </a:xfrm>
          <a:prstGeom prst="rect">
            <a:avLst/>
          </a:prstGeom>
        </p:spPr>
        <p:txBody>
          <a:bodyPr anchor="t" rtlCol="false" tIns="0" lIns="0" bIns="0" rIns="0">
            <a:spAutoFit/>
          </a:bodyPr>
          <a:lstStyle/>
          <a:p>
            <a:pPr marL="755655" indent="-377828" lvl="1">
              <a:lnSpc>
                <a:spcPts val="4865"/>
              </a:lnSpc>
              <a:buFont typeface="Arial"/>
              <a:buChar char="•"/>
            </a:pPr>
            <a:r>
              <a:rPr lang="en-US" sz="3500">
                <a:solidFill>
                  <a:srgbClr val="BEB6AE"/>
                </a:solidFill>
                <a:latin typeface="IM Fell"/>
              </a:rPr>
              <a:t>At the same time: </a:t>
            </a:r>
          </a:p>
          <a:p>
            <a:pPr marL="1511311" indent="-503770" lvl="2">
              <a:lnSpc>
                <a:spcPts val="4865"/>
              </a:lnSpc>
              <a:buFont typeface="Arial"/>
              <a:buChar char="⚬"/>
            </a:pPr>
            <a:r>
              <a:rPr lang="en-US" sz="3500">
                <a:solidFill>
                  <a:srgbClr val="BEB6AE"/>
                </a:solidFill>
                <a:latin typeface="IM Fell"/>
              </a:rPr>
              <a:t>how did philosophy work at this time? </a:t>
            </a:r>
          </a:p>
          <a:p>
            <a:pPr marL="1511311" indent="-503770" lvl="2">
              <a:lnSpc>
                <a:spcPts val="4865"/>
              </a:lnSpc>
              <a:buFont typeface="Arial"/>
              <a:buChar char="⚬"/>
            </a:pPr>
            <a:r>
              <a:rPr lang="en-US" sz="3500">
                <a:solidFill>
                  <a:srgbClr val="BEB6AE"/>
                </a:solidFill>
                <a:latin typeface="IM Fell"/>
              </a:rPr>
              <a:t>Who were philosophers? </a:t>
            </a:r>
          </a:p>
          <a:p>
            <a:pPr marL="1511311" indent="-503770" lvl="2">
              <a:lnSpc>
                <a:spcPts val="4865"/>
              </a:lnSpc>
              <a:buFont typeface="Arial"/>
              <a:buChar char="⚬"/>
            </a:pPr>
            <a:r>
              <a:rPr lang="en-US" sz="3500">
                <a:solidFill>
                  <a:srgbClr val="BEB6AE"/>
                </a:solidFill>
                <a:latin typeface="IM Fell"/>
              </a:rPr>
              <a:t>How can we represent the people and their ideas without everyone  doing a close reading?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6786072" y="3860100"/>
            <a:ext cx="11501928" cy="5903240"/>
          </a:xfrm>
          <a:custGeom>
            <a:avLst/>
            <a:gdLst/>
            <a:ahLst/>
            <a:cxnLst/>
            <a:rect r="r" b="b" t="t" l="l"/>
            <a:pathLst>
              <a:path h="5903240" w="11501928">
                <a:moveTo>
                  <a:pt x="0" y="0"/>
                </a:moveTo>
                <a:lnTo>
                  <a:pt x="11501928" y="0"/>
                </a:lnTo>
                <a:lnTo>
                  <a:pt x="11501928" y="5903240"/>
                </a:lnTo>
                <a:lnTo>
                  <a:pt x="0" y="5903240"/>
                </a:lnTo>
                <a:lnTo>
                  <a:pt x="0" y="0"/>
                </a:lnTo>
                <a:close/>
              </a:path>
            </a:pathLst>
          </a:custGeom>
          <a:blipFill>
            <a:blip r:embed="rId2"/>
            <a:stretch>
              <a:fillRect l="0" t="0" r="-23108" b="0"/>
            </a:stretch>
          </a:blipFill>
        </p:spPr>
      </p:sp>
      <p:sp>
        <p:nvSpPr>
          <p:cNvPr name="Freeform 3" id="3"/>
          <p:cNvSpPr/>
          <p:nvPr/>
        </p:nvSpPr>
        <p:spPr>
          <a:xfrm flipH="false" flipV="false" rot="0">
            <a:off x="491008" y="516878"/>
            <a:ext cx="10526403" cy="6121480"/>
          </a:xfrm>
          <a:custGeom>
            <a:avLst/>
            <a:gdLst/>
            <a:ahLst/>
            <a:cxnLst/>
            <a:rect r="r" b="b" t="t" l="l"/>
            <a:pathLst>
              <a:path h="6121480" w="10526403">
                <a:moveTo>
                  <a:pt x="0" y="0"/>
                </a:moveTo>
                <a:lnTo>
                  <a:pt x="10526403" y="0"/>
                </a:lnTo>
                <a:lnTo>
                  <a:pt x="10526403" y="6121480"/>
                </a:lnTo>
                <a:lnTo>
                  <a:pt x="0" y="6121480"/>
                </a:lnTo>
                <a:lnTo>
                  <a:pt x="0" y="0"/>
                </a:lnTo>
                <a:close/>
              </a:path>
            </a:pathLst>
          </a:custGeom>
          <a:blipFill>
            <a:blip r:embed="rId3"/>
            <a:stretch>
              <a:fillRect l="0" t="0" r="0" b="0"/>
            </a:stretch>
          </a:blipFill>
        </p:spPr>
      </p:sp>
      <p:sp>
        <p:nvSpPr>
          <p:cNvPr name="Freeform 4" id="4"/>
          <p:cNvSpPr/>
          <p:nvPr/>
        </p:nvSpPr>
        <p:spPr>
          <a:xfrm flipH="false" flipV="true" rot="1621427">
            <a:off x="11893589" y="2119619"/>
            <a:ext cx="2949872" cy="833339"/>
          </a:xfrm>
          <a:custGeom>
            <a:avLst/>
            <a:gdLst/>
            <a:ahLst/>
            <a:cxnLst/>
            <a:rect r="r" b="b" t="t" l="l"/>
            <a:pathLst>
              <a:path h="833339" w="2949872">
                <a:moveTo>
                  <a:pt x="0" y="833339"/>
                </a:moveTo>
                <a:lnTo>
                  <a:pt x="2949872" y="833339"/>
                </a:lnTo>
                <a:lnTo>
                  <a:pt x="2949872" y="0"/>
                </a:lnTo>
                <a:lnTo>
                  <a:pt x="0" y="0"/>
                </a:lnTo>
                <a:lnTo>
                  <a:pt x="0" y="833339"/>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713276" y="7211609"/>
            <a:ext cx="5364423" cy="1546356"/>
          </a:xfrm>
          <a:prstGeom prst="rect">
            <a:avLst/>
          </a:prstGeom>
        </p:spPr>
        <p:txBody>
          <a:bodyPr anchor="t" rtlCol="false" tIns="0" lIns="0" bIns="0" rIns="0">
            <a:spAutoFit/>
          </a:bodyPr>
          <a:lstStyle/>
          <a:p>
            <a:pPr>
              <a:lnSpc>
                <a:spcPts val="4199"/>
              </a:lnSpc>
            </a:pPr>
            <a:r>
              <a:rPr lang="en-US" sz="3020">
                <a:solidFill>
                  <a:srgbClr val="628AC8"/>
                </a:solidFill>
                <a:latin typeface="IM Fell"/>
              </a:rPr>
              <a:t>The index is organized into themes and sub-topics, with 173 parent topics and 507 sub-topics in total.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0">
            <a:off x="16135109" y="1028700"/>
            <a:ext cx="803032" cy="142875"/>
            <a:chOff x="0" y="0"/>
            <a:chExt cx="1070710" cy="190500"/>
          </a:xfrm>
        </p:grpSpPr>
        <p:grpSp>
          <p:nvGrpSpPr>
            <p:cNvPr name="Group 3" id="3"/>
            <p:cNvGrpSpPr>
              <a:grpSpLocks noChangeAspect="true"/>
            </p:cNvGrpSpPr>
            <p:nvPr/>
          </p:nvGrpSpPr>
          <p:grpSpPr>
            <a:xfrm rot="0">
              <a:off x="586807" y="0"/>
              <a:ext cx="190500" cy="190500"/>
              <a:chOff x="0" y="0"/>
              <a:chExt cx="1708150" cy="1708150"/>
            </a:xfrm>
          </p:grpSpPr>
          <p:sp>
            <p:nvSpPr>
              <p:cNvPr name="Freeform 4" id="4"/>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5757"/>
              </a:solidFill>
            </p:spPr>
          </p:sp>
        </p:grpSp>
        <p:grpSp>
          <p:nvGrpSpPr>
            <p:cNvPr name="Group 5" id="5"/>
            <p:cNvGrpSpPr>
              <a:grpSpLocks noChangeAspect="true"/>
            </p:cNvGrpSpPr>
            <p:nvPr/>
          </p:nvGrpSpPr>
          <p:grpSpPr>
            <a:xfrm rot="0">
              <a:off x="293403" y="0"/>
              <a:ext cx="190500" cy="190500"/>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nvGrpSpPr>
            <p:cNvPr name="Group 7" id="7"/>
            <p:cNvGrpSpPr>
              <a:grpSpLocks noChangeAspect="true"/>
            </p:cNvGrpSpPr>
            <p:nvPr/>
          </p:nvGrpSpPr>
          <p:grpSpPr>
            <a:xfrm rot="0">
              <a:off x="880210" y="0"/>
              <a:ext cx="190500" cy="190500"/>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nvGrpSpPr>
            <p:cNvPr name="Group 9" id="9"/>
            <p:cNvGrpSpPr>
              <a:grpSpLocks noChangeAspect="true"/>
            </p:cNvGrpSpPr>
            <p:nvPr/>
          </p:nvGrpSpPr>
          <p:grpSpPr>
            <a:xfrm rot="0">
              <a:off x="0" y="0"/>
              <a:ext cx="190500" cy="19050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sp>
        <p:nvSpPr>
          <p:cNvPr name="AutoShape 11" id="11"/>
          <p:cNvSpPr/>
          <p:nvPr/>
        </p:nvSpPr>
        <p:spPr>
          <a:xfrm rot="0">
            <a:off x="14456042" y="1084592"/>
            <a:ext cx="1199072" cy="31091"/>
          </a:xfrm>
          <a:prstGeom prst="rect">
            <a:avLst/>
          </a:prstGeom>
          <a:solidFill>
            <a:srgbClr val="100F0D"/>
          </a:solidFill>
        </p:spPr>
      </p:sp>
      <p:sp>
        <p:nvSpPr>
          <p:cNvPr name="Freeform 12" id="12"/>
          <p:cNvSpPr/>
          <p:nvPr/>
        </p:nvSpPr>
        <p:spPr>
          <a:xfrm flipH="false" flipV="false" rot="0">
            <a:off x="0" y="3040694"/>
            <a:ext cx="9033154" cy="5167409"/>
          </a:xfrm>
          <a:custGeom>
            <a:avLst/>
            <a:gdLst/>
            <a:ahLst/>
            <a:cxnLst/>
            <a:rect r="r" b="b" t="t" l="l"/>
            <a:pathLst>
              <a:path h="5167409" w="9033154">
                <a:moveTo>
                  <a:pt x="0" y="0"/>
                </a:moveTo>
                <a:lnTo>
                  <a:pt x="9033154" y="0"/>
                </a:lnTo>
                <a:lnTo>
                  <a:pt x="9033154" y="5167409"/>
                </a:lnTo>
                <a:lnTo>
                  <a:pt x="0" y="5167409"/>
                </a:lnTo>
                <a:lnTo>
                  <a:pt x="0" y="0"/>
                </a:lnTo>
                <a:close/>
              </a:path>
            </a:pathLst>
          </a:custGeom>
          <a:blipFill>
            <a:blip r:embed="rId2"/>
            <a:stretch>
              <a:fillRect l="0" t="0" r="0" b="0"/>
            </a:stretch>
          </a:blipFill>
        </p:spPr>
      </p:sp>
      <p:sp>
        <p:nvSpPr>
          <p:cNvPr name="Freeform 13" id="13"/>
          <p:cNvSpPr/>
          <p:nvPr/>
        </p:nvSpPr>
        <p:spPr>
          <a:xfrm flipH="false" flipV="false" rot="0">
            <a:off x="9003536" y="3040694"/>
            <a:ext cx="9129306" cy="5167409"/>
          </a:xfrm>
          <a:custGeom>
            <a:avLst/>
            <a:gdLst/>
            <a:ahLst/>
            <a:cxnLst/>
            <a:rect r="r" b="b" t="t" l="l"/>
            <a:pathLst>
              <a:path h="5167409" w="9129306">
                <a:moveTo>
                  <a:pt x="0" y="0"/>
                </a:moveTo>
                <a:lnTo>
                  <a:pt x="9129306" y="0"/>
                </a:lnTo>
                <a:lnTo>
                  <a:pt x="9129306" y="5167409"/>
                </a:lnTo>
                <a:lnTo>
                  <a:pt x="0" y="5167409"/>
                </a:lnTo>
                <a:lnTo>
                  <a:pt x="0" y="0"/>
                </a:lnTo>
                <a:close/>
              </a:path>
            </a:pathLst>
          </a:custGeom>
          <a:blipFill>
            <a:blip r:embed="rId3"/>
            <a:stretch>
              <a:fillRect l="0" t="0" r="0" b="0"/>
            </a:stretch>
          </a:blipFill>
        </p:spPr>
      </p:sp>
      <p:sp>
        <p:nvSpPr>
          <p:cNvPr name="TextBox 14" id="14"/>
          <p:cNvSpPr txBox="true"/>
          <p:nvPr/>
        </p:nvSpPr>
        <p:spPr>
          <a:xfrm rot="0">
            <a:off x="1308274" y="701905"/>
            <a:ext cx="14669093" cy="1351906"/>
          </a:xfrm>
          <a:prstGeom prst="rect">
            <a:avLst/>
          </a:prstGeom>
        </p:spPr>
        <p:txBody>
          <a:bodyPr anchor="t" rtlCol="false" tIns="0" lIns="0" bIns="0" rIns="0">
            <a:spAutoFit/>
          </a:bodyPr>
          <a:lstStyle/>
          <a:p>
            <a:pPr>
              <a:lnSpc>
                <a:spcPts val="11060"/>
              </a:lnSpc>
            </a:pPr>
            <a:r>
              <a:rPr lang="en-US" sz="7900">
                <a:solidFill>
                  <a:srgbClr val="004AAD"/>
                </a:solidFill>
                <a:latin typeface="IM Fell Bold"/>
              </a:rPr>
              <a:t>Human-drawn Topics</a:t>
            </a:r>
          </a:p>
        </p:txBody>
      </p:sp>
      <p:sp>
        <p:nvSpPr>
          <p:cNvPr name="TextBox 15" id="15"/>
          <p:cNvSpPr txBox="true"/>
          <p:nvPr/>
        </p:nvSpPr>
        <p:spPr>
          <a:xfrm rot="0">
            <a:off x="10496346" y="1225458"/>
            <a:ext cx="3046254" cy="754486"/>
          </a:xfrm>
          <a:prstGeom prst="rect">
            <a:avLst/>
          </a:prstGeom>
        </p:spPr>
        <p:txBody>
          <a:bodyPr anchor="t" rtlCol="false" tIns="0" lIns="0" bIns="0" rIns="0">
            <a:spAutoFit/>
          </a:bodyPr>
          <a:lstStyle/>
          <a:p>
            <a:pPr>
              <a:lnSpc>
                <a:spcPts val="6189"/>
              </a:lnSpc>
            </a:pPr>
            <a:r>
              <a:rPr lang="en-US" sz="4420">
                <a:solidFill>
                  <a:srgbClr val="9FB6CE"/>
                </a:solidFill>
                <a:latin typeface="IM Fell Bold"/>
              </a:rPr>
              <a:t>Top 50 topics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0">
            <a:off x="16135109" y="1028700"/>
            <a:ext cx="803032" cy="142875"/>
            <a:chOff x="0" y="0"/>
            <a:chExt cx="1070710" cy="190500"/>
          </a:xfrm>
        </p:grpSpPr>
        <p:grpSp>
          <p:nvGrpSpPr>
            <p:cNvPr name="Group 3" id="3"/>
            <p:cNvGrpSpPr>
              <a:grpSpLocks noChangeAspect="true"/>
            </p:cNvGrpSpPr>
            <p:nvPr/>
          </p:nvGrpSpPr>
          <p:grpSpPr>
            <a:xfrm rot="0">
              <a:off x="586807" y="0"/>
              <a:ext cx="190500" cy="190500"/>
              <a:chOff x="0" y="0"/>
              <a:chExt cx="1708150" cy="1708150"/>
            </a:xfrm>
          </p:grpSpPr>
          <p:sp>
            <p:nvSpPr>
              <p:cNvPr name="Freeform 4" id="4"/>
              <p:cNvSpPr/>
              <p:nvPr/>
            </p:nvSpPr>
            <p:spPr>
              <a:xfrm flipH="false" flipV="false" rot="0">
                <a:off x="0" y="0"/>
                <a:ext cx="1708150" cy="1708150"/>
              </a:xfrm>
              <a:custGeom>
                <a:avLst/>
                <a:gdLst/>
                <a:ahLst/>
                <a:cxnLst/>
                <a:rect r="r" b="b" t="t" l="l"/>
                <a:pathLst>
                  <a:path h="1708150" w="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5757"/>
              </a:solidFill>
            </p:spPr>
          </p:sp>
        </p:grpSp>
        <p:grpSp>
          <p:nvGrpSpPr>
            <p:cNvPr name="Group 5" id="5"/>
            <p:cNvGrpSpPr>
              <a:grpSpLocks noChangeAspect="true"/>
            </p:cNvGrpSpPr>
            <p:nvPr/>
          </p:nvGrpSpPr>
          <p:grpSpPr>
            <a:xfrm rot="0">
              <a:off x="293403" y="0"/>
              <a:ext cx="190500" cy="190500"/>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nvGrpSpPr>
            <p:cNvPr name="Group 7" id="7"/>
            <p:cNvGrpSpPr>
              <a:grpSpLocks noChangeAspect="true"/>
            </p:cNvGrpSpPr>
            <p:nvPr/>
          </p:nvGrpSpPr>
          <p:grpSpPr>
            <a:xfrm rot="0">
              <a:off x="880210" y="0"/>
              <a:ext cx="190500" cy="190500"/>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nvGrpSpPr>
            <p:cNvPr name="Group 9" id="9"/>
            <p:cNvGrpSpPr>
              <a:grpSpLocks noChangeAspect="true"/>
            </p:cNvGrpSpPr>
            <p:nvPr/>
          </p:nvGrpSpPr>
          <p:grpSpPr>
            <a:xfrm rot="0">
              <a:off x="0" y="0"/>
              <a:ext cx="190500" cy="19050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100F0D"/>
              </a:solidFill>
            </p:spPr>
          </p:sp>
        </p:grpSp>
      </p:grpSp>
      <p:sp>
        <p:nvSpPr>
          <p:cNvPr name="AutoShape 11" id="11"/>
          <p:cNvSpPr/>
          <p:nvPr/>
        </p:nvSpPr>
        <p:spPr>
          <a:xfrm rot="0">
            <a:off x="14456042" y="1084592"/>
            <a:ext cx="1199072" cy="31091"/>
          </a:xfrm>
          <a:prstGeom prst="rect">
            <a:avLst/>
          </a:prstGeom>
          <a:solidFill>
            <a:srgbClr val="100F0D"/>
          </a:solidFill>
        </p:spPr>
      </p:sp>
      <p:pic>
        <p:nvPicPr>
          <p:cNvPr name="Picture 12" id="1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832" r="0" b="0"/>
          <a:stretch>
            <a:fillRect/>
          </a:stretch>
        </p:blipFill>
        <p:spPr>
          <a:xfrm flipH="false" flipV="false" rot="0">
            <a:off x="1406026" y="2000440"/>
            <a:ext cx="15718103" cy="8767823"/>
          </a:xfrm>
          <a:prstGeom prst="rect">
            <a:avLst/>
          </a:prstGeom>
        </p:spPr>
      </p:pic>
      <p:sp>
        <p:nvSpPr>
          <p:cNvPr name="TextBox 13" id="13"/>
          <p:cNvSpPr txBox="true"/>
          <p:nvPr/>
        </p:nvSpPr>
        <p:spPr>
          <a:xfrm rot="0">
            <a:off x="1290584" y="419422"/>
            <a:ext cx="14669093" cy="1351906"/>
          </a:xfrm>
          <a:prstGeom prst="rect">
            <a:avLst/>
          </a:prstGeom>
        </p:spPr>
        <p:txBody>
          <a:bodyPr anchor="t" rtlCol="false" tIns="0" lIns="0" bIns="0" rIns="0">
            <a:spAutoFit/>
          </a:bodyPr>
          <a:lstStyle/>
          <a:p>
            <a:pPr>
              <a:lnSpc>
                <a:spcPts val="11060"/>
              </a:lnSpc>
            </a:pPr>
            <a:r>
              <a:rPr lang="en-US" sz="7900">
                <a:solidFill>
                  <a:srgbClr val="004AAD"/>
                </a:solidFill>
                <a:latin typeface="IM Fell Bold"/>
              </a:rPr>
              <a:t>Human-drawn Topics</a:t>
            </a:r>
          </a:p>
        </p:txBody>
      </p:sp>
      <p:sp>
        <p:nvSpPr>
          <p:cNvPr name="TextBox 14" id="14"/>
          <p:cNvSpPr txBox="true"/>
          <p:nvPr/>
        </p:nvSpPr>
        <p:spPr>
          <a:xfrm rot="0">
            <a:off x="10478657" y="942975"/>
            <a:ext cx="2877661" cy="754486"/>
          </a:xfrm>
          <a:prstGeom prst="rect">
            <a:avLst/>
          </a:prstGeom>
        </p:spPr>
        <p:txBody>
          <a:bodyPr anchor="t" rtlCol="false" tIns="0" lIns="0" bIns="0" rIns="0">
            <a:spAutoFit/>
          </a:bodyPr>
          <a:lstStyle/>
          <a:p>
            <a:pPr>
              <a:lnSpc>
                <a:spcPts val="6189"/>
              </a:lnSpc>
            </a:pPr>
            <a:r>
              <a:rPr lang="en-US" sz="4420">
                <a:solidFill>
                  <a:srgbClr val="9FB6CE"/>
                </a:solidFill>
                <a:latin typeface="IM Fell Bold"/>
              </a:rPr>
              <a:t>Query topics</a:t>
            </a:r>
          </a:p>
        </p:txBody>
      </p:sp>
    </p:spTree>
  </p:cSld>
  <p:clrMapOvr>
    <a:masterClrMapping/>
  </p:clrMapOvr>
  <p:timing>
    <p:tnLst>
      <p:par>
        <p:cTn dur="indefinite" restart="never" nodeType="tmRoot">
          <p:childTnLst>
            <p:video>
              <p:cMediaNode vol="100000">
                <p:cTn fill="hold" display="false">
                  <p:stCondLst>
                    <p:cond delay="indefinite"/>
                  </p:stCondLst>
                </p:cTn>
                <p:tgtEl>
                  <p:spTgt spid="12"/>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514807" y="2904178"/>
            <a:ext cx="6274807" cy="4478643"/>
          </a:xfrm>
          <a:custGeom>
            <a:avLst/>
            <a:gdLst/>
            <a:ahLst/>
            <a:cxnLst/>
            <a:rect r="r" b="b" t="t" l="l"/>
            <a:pathLst>
              <a:path h="4478643" w="6274807">
                <a:moveTo>
                  <a:pt x="0" y="0"/>
                </a:moveTo>
                <a:lnTo>
                  <a:pt x="6274807" y="0"/>
                </a:lnTo>
                <a:lnTo>
                  <a:pt x="6274807" y="4478644"/>
                </a:lnTo>
                <a:lnTo>
                  <a:pt x="0" y="44786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470664" y="4596765"/>
            <a:ext cx="4363094" cy="1131570"/>
          </a:xfrm>
          <a:prstGeom prst="rect">
            <a:avLst/>
          </a:prstGeom>
        </p:spPr>
        <p:txBody>
          <a:bodyPr anchor="t" rtlCol="false" tIns="0" lIns="0" bIns="0" rIns="0">
            <a:spAutoFit/>
          </a:bodyPr>
          <a:lstStyle/>
          <a:p>
            <a:pPr algn="ctr">
              <a:lnSpc>
                <a:spcPts val="4439"/>
              </a:lnSpc>
            </a:pPr>
            <a:r>
              <a:rPr lang="en-US" sz="3999" spc="799">
                <a:solidFill>
                  <a:srgbClr val="504C44"/>
                </a:solidFill>
                <a:latin typeface="Baskerville Display PT"/>
              </a:rPr>
              <a:t>OUR PROJECTS</a:t>
            </a:r>
          </a:p>
        </p:txBody>
      </p:sp>
      <p:sp>
        <p:nvSpPr>
          <p:cNvPr name="TextBox 4" id="4"/>
          <p:cNvSpPr txBox="true"/>
          <p:nvPr/>
        </p:nvSpPr>
        <p:spPr>
          <a:xfrm rot="0">
            <a:off x="7962238" y="1881326"/>
            <a:ext cx="9297062" cy="7169529"/>
          </a:xfrm>
          <a:prstGeom prst="rect">
            <a:avLst/>
          </a:prstGeom>
        </p:spPr>
        <p:txBody>
          <a:bodyPr anchor="t" rtlCol="false" tIns="0" lIns="0" bIns="0" rIns="0">
            <a:spAutoFit/>
          </a:bodyPr>
          <a:lstStyle/>
          <a:p>
            <a:pPr algn="ctr">
              <a:lnSpc>
                <a:spcPts val="5109"/>
              </a:lnSpc>
            </a:pPr>
          </a:p>
          <a:p>
            <a:pPr>
              <a:lnSpc>
                <a:spcPts val="5586"/>
              </a:lnSpc>
            </a:pPr>
          </a:p>
          <a:p>
            <a:pPr marL="1281954" indent="-427318" lvl="2">
              <a:lnSpc>
                <a:spcPts val="4720"/>
              </a:lnSpc>
              <a:buFont typeface="Arial"/>
              <a:buChar char="•"/>
            </a:pPr>
            <a:r>
              <a:rPr lang="en-US" sz="2968">
                <a:solidFill>
                  <a:srgbClr val="004AAD"/>
                </a:solidFill>
                <a:latin typeface="IM Fell"/>
              </a:rPr>
              <a:t>Marginalized philosophers on Wikipedia </a:t>
            </a:r>
            <a:r>
              <a:rPr lang="en-US" sz="2968">
                <a:solidFill>
                  <a:srgbClr val="504C44"/>
                </a:solidFill>
                <a:latin typeface="IM Fell"/>
              </a:rPr>
              <a:t>(Junyi &amp; Karen, with Project Vox)</a:t>
            </a:r>
          </a:p>
          <a:p>
            <a:pPr marL="1281954" indent="-427318" lvl="2">
              <a:lnSpc>
                <a:spcPts val="4720"/>
              </a:lnSpc>
              <a:buFont typeface="Arial"/>
              <a:buChar char="•"/>
            </a:pPr>
            <a:r>
              <a:rPr lang="en-US" sz="2968">
                <a:solidFill>
                  <a:srgbClr val="004AAD"/>
                </a:solidFill>
                <a:latin typeface="IM Fell"/>
              </a:rPr>
              <a:t>History of Philosophy: Systemic Marginalization of Women Philosophers in the Modern Period </a:t>
            </a:r>
            <a:r>
              <a:rPr lang="en-US" sz="2968">
                <a:solidFill>
                  <a:srgbClr val="504C44"/>
                </a:solidFill>
                <a:latin typeface="IM Fell"/>
              </a:rPr>
              <a:t>(Karen)</a:t>
            </a:r>
          </a:p>
          <a:p>
            <a:pPr marL="1281954" indent="-427318" lvl="2">
              <a:lnSpc>
                <a:spcPts val="4720"/>
              </a:lnSpc>
              <a:buFont typeface="Arial"/>
              <a:buChar char="•"/>
            </a:pPr>
            <a:r>
              <a:rPr lang="en-US" sz="2968">
                <a:solidFill>
                  <a:srgbClr val="004AAD"/>
                </a:solidFill>
                <a:latin typeface="IM Fell"/>
              </a:rPr>
              <a:t>The Stanford Encyclopedia of Philosophy</a:t>
            </a:r>
            <a:r>
              <a:rPr lang="en-US" sz="2968">
                <a:solidFill>
                  <a:srgbClr val="504C44"/>
                </a:solidFill>
                <a:latin typeface="IM Fell"/>
              </a:rPr>
              <a:t> (Junyi &amp; Karen)</a:t>
            </a:r>
          </a:p>
          <a:p>
            <a:pPr marL="1281954" indent="-427318" lvl="2">
              <a:lnSpc>
                <a:spcPts val="4720"/>
              </a:lnSpc>
              <a:buFont typeface="Arial"/>
              <a:buChar char="•"/>
            </a:pPr>
            <a:r>
              <a:rPr lang="en-US" sz="2968">
                <a:solidFill>
                  <a:srgbClr val="004AAD"/>
                </a:solidFill>
                <a:latin typeface="IM Fell"/>
              </a:rPr>
              <a:t>Modern Philosophy Correspondences 1600-1800 </a:t>
            </a:r>
            <a:r>
              <a:rPr lang="en-US" sz="2968">
                <a:solidFill>
                  <a:srgbClr val="9FB6CE"/>
                </a:solidFill>
                <a:latin typeface="IM Fell"/>
              </a:rPr>
              <a:t>Pilot Study on Descartes - Elisabeth</a:t>
            </a:r>
            <a:r>
              <a:rPr lang="en-US" sz="2968">
                <a:solidFill>
                  <a:srgbClr val="504C44"/>
                </a:solidFill>
                <a:latin typeface="IM Fell"/>
              </a:rPr>
              <a:t> (Junyi &amp; Karen)</a:t>
            </a:r>
          </a:p>
          <a:p>
            <a:pPr marL="1281954" indent="-427318" lvl="2">
              <a:lnSpc>
                <a:spcPts val="4720"/>
              </a:lnSpc>
              <a:buFont typeface="Arial"/>
              <a:buChar char="•"/>
            </a:pPr>
            <a:r>
              <a:rPr lang="en-US" sz="2968">
                <a:solidFill>
                  <a:srgbClr val="004AAD"/>
                </a:solidFill>
                <a:latin typeface="IM Fell"/>
              </a:rPr>
              <a:t>Classical Chinese philosophy</a:t>
            </a:r>
            <a:r>
              <a:rPr lang="en-US" sz="2968">
                <a:solidFill>
                  <a:srgbClr val="504C44"/>
                </a:solidFill>
                <a:latin typeface="IM Fell"/>
              </a:rPr>
              <a:t> (Junyi)</a:t>
            </a:r>
          </a:p>
          <a:p>
            <a:pPr>
              <a:lnSpc>
                <a:spcPts val="4243"/>
              </a:lnSpc>
            </a:pPr>
          </a:p>
        </p:txBody>
      </p:sp>
    </p:spTree>
  </p:cSld>
  <p:clrMapOvr>
    <a:masterClrMapping/>
  </p:clrMapOvr>
</p:sld>
</file>

<file path=ppt/slides/slide30.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583935" y="2520207"/>
            <a:ext cx="13120131" cy="5744267"/>
          </a:xfrm>
          <a:prstGeom prst="rect">
            <a:avLst/>
          </a:prstGeom>
        </p:spPr>
        <p:txBody>
          <a:bodyPr anchor="t" rtlCol="false" tIns="0" lIns="0" bIns="0" rIns="0">
            <a:spAutoFit/>
          </a:bodyPr>
          <a:lstStyle/>
          <a:p>
            <a:pPr>
              <a:lnSpc>
                <a:spcPts val="4549"/>
              </a:lnSpc>
            </a:pPr>
            <a:r>
              <a:rPr lang="en-US" sz="3320">
                <a:solidFill>
                  <a:srgbClr val="8F78A6"/>
                </a:solidFill>
                <a:latin typeface="IM Fell"/>
              </a:rPr>
              <a:t>Computer-generated results are often viewed as agnostic since they are based on the statistical distribution of words, without predefined hypotheses or assumptions. In contrast, the index is grounded in the author’s interpretation of the texts. </a:t>
            </a:r>
          </a:p>
          <a:p>
            <a:pPr>
              <a:lnSpc>
                <a:spcPts val="4549"/>
              </a:lnSpc>
            </a:pPr>
          </a:p>
          <a:p>
            <a:pPr>
              <a:lnSpc>
                <a:spcPts val="4549"/>
              </a:lnSpc>
            </a:pPr>
            <a:r>
              <a:rPr lang="en-US" sz="3320">
                <a:solidFill>
                  <a:srgbClr val="4175A8"/>
                </a:solidFill>
                <a:latin typeface="IM Fell"/>
              </a:rPr>
              <a:t>Comparing the two approaches can reveal interesting insights. </a:t>
            </a:r>
          </a:p>
          <a:p>
            <a:pPr marL="716976" indent="-358488" lvl="1">
              <a:lnSpc>
                <a:spcPts val="4549"/>
              </a:lnSpc>
              <a:buFont typeface="Arial"/>
              <a:buChar char="•"/>
            </a:pPr>
            <a:r>
              <a:rPr lang="en-US" sz="3320">
                <a:solidFill>
                  <a:srgbClr val="4175A8"/>
                </a:solidFill>
                <a:latin typeface="IM Fell"/>
              </a:rPr>
              <a:t> see what is typically considered philosophically significant. </a:t>
            </a:r>
          </a:p>
          <a:p>
            <a:pPr marL="716976" indent="-358488" lvl="1">
              <a:lnSpc>
                <a:spcPts val="4549"/>
              </a:lnSpc>
              <a:buFont typeface="Arial"/>
              <a:buChar char="•"/>
            </a:pPr>
            <a:r>
              <a:rPr lang="en-US" sz="3320">
                <a:solidFill>
                  <a:srgbClr val="4175A8"/>
                </a:solidFill>
                <a:latin typeface="IM Fell"/>
              </a:rPr>
              <a:t>identify topics and connections that might have been overlooked but hold considerable historical and research value for understanding the thinkers and their thoughts in the context of their lives. </a:t>
            </a:r>
          </a:p>
        </p:txBody>
      </p:sp>
      <p:sp>
        <p:nvSpPr>
          <p:cNvPr name="TextBox 3" id="3"/>
          <p:cNvSpPr txBox="true"/>
          <p:nvPr/>
        </p:nvSpPr>
        <p:spPr>
          <a:xfrm rot="0">
            <a:off x="7772638" y="1366699"/>
            <a:ext cx="2742724" cy="754486"/>
          </a:xfrm>
          <a:prstGeom prst="rect">
            <a:avLst/>
          </a:prstGeom>
        </p:spPr>
        <p:txBody>
          <a:bodyPr anchor="t" rtlCol="false" tIns="0" lIns="0" bIns="0" rIns="0">
            <a:spAutoFit/>
          </a:bodyPr>
          <a:lstStyle/>
          <a:p>
            <a:pPr algn="ctr">
              <a:lnSpc>
                <a:spcPts val="6189"/>
              </a:lnSpc>
              <a:spcBef>
                <a:spcPct val="0"/>
              </a:spcBef>
            </a:pPr>
            <a:r>
              <a:rPr lang="en-US" sz="4420">
                <a:solidFill>
                  <a:srgbClr val="000000"/>
                </a:solidFill>
                <a:latin typeface="IM Fell Bold"/>
              </a:rPr>
              <a:t>Comparison</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271631" y="2935083"/>
            <a:ext cx="13744739" cy="5490300"/>
          </a:xfrm>
          <a:prstGeom prst="rect">
            <a:avLst/>
          </a:prstGeom>
        </p:spPr>
        <p:txBody>
          <a:bodyPr anchor="t" rtlCol="false" tIns="0" lIns="0" bIns="0" rIns="0">
            <a:spAutoFit/>
          </a:bodyPr>
          <a:lstStyle/>
          <a:p>
            <a:pPr>
              <a:lnSpc>
                <a:spcPts val="3713"/>
              </a:lnSpc>
            </a:pPr>
            <a:r>
              <a:rPr lang="en-US" sz="3120">
                <a:solidFill>
                  <a:srgbClr val="B6A387"/>
                </a:solidFill>
                <a:latin typeface="IM Fell"/>
              </a:rPr>
              <a:t>"This life was not limited to what we consider to be ‘philosophy’ today—it includes math and science and the mundane updates one supplies a friend."  -- quote from Karen</a:t>
            </a:r>
          </a:p>
          <a:p>
            <a:pPr>
              <a:lnSpc>
                <a:spcPts val="3713"/>
              </a:lnSpc>
            </a:pPr>
          </a:p>
          <a:p>
            <a:pPr>
              <a:lnSpc>
                <a:spcPts val="3713"/>
              </a:lnSpc>
            </a:pPr>
            <a:r>
              <a:rPr lang="en-US" sz="3120">
                <a:solidFill>
                  <a:srgbClr val="677896"/>
                </a:solidFill>
                <a:latin typeface="IM Fell"/>
              </a:rPr>
              <a:t>Comparing the two helps us identify topics and connections that might have been overlooked but hold considerable historical and research value for understanding the thinkers and their thoughts in the context of their lives. </a:t>
            </a:r>
          </a:p>
          <a:p>
            <a:pPr>
              <a:lnSpc>
                <a:spcPts val="3594"/>
              </a:lnSpc>
            </a:pPr>
          </a:p>
          <a:p>
            <a:pPr>
              <a:lnSpc>
                <a:spcPts val="3594"/>
              </a:lnSpc>
            </a:pPr>
            <a:r>
              <a:rPr lang="en-US" sz="3020">
                <a:solidFill>
                  <a:srgbClr val="628AC8"/>
                </a:solidFill>
                <a:latin typeface="IM Fell"/>
              </a:rPr>
              <a:t>The goal of this study is to demonstrate methods for showcasing connections at scale in</a:t>
            </a:r>
          </a:p>
          <a:p>
            <a:pPr>
              <a:lnSpc>
                <a:spcPts val="3594"/>
              </a:lnSpc>
            </a:pPr>
            <a:r>
              <a:rPr lang="en-US" sz="3020">
                <a:solidFill>
                  <a:srgbClr val="628AC8"/>
                </a:solidFill>
                <a:latin typeface="IM Fell"/>
              </a:rPr>
              <a:t>the context of philosophical discussions.</a:t>
            </a:r>
          </a:p>
          <a:p>
            <a:pPr>
              <a:lnSpc>
                <a:spcPts val="3594"/>
              </a:lnSpc>
            </a:pPr>
          </a:p>
          <a:p>
            <a:pPr>
              <a:lnSpc>
                <a:spcPts val="3594"/>
              </a:lnSpc>
            </a:pPr>
            <a:r>
              <a:rPr lang="en-US" sz="3020">
                <a:solidFill>
                  <a:srgbClr val="628AC8"/>
                </a:solidFill>
                <a:latin typeface="IM Fell"/>
              </a:rPr>
              <a:t>Moving forward, the plan is to scale up this project to include more philosophers and analyze additional correspondences from the early modern period.</a:t>
            </a:r>
          </a:p>
        </p:txBody>
      </p:sp>
      <p:sp>
        <p:nvSpPr>
          <p:cNvPr name="TextBox 3" id="3"/>
          <p:cNvSpPr txBox="true"/>
          <p:nvPr/>
        </p:nvSpPr>
        <p:spPr>
          <a:xfrm rot="0">
            <a:off x="7780734" y="1366699"/>
            <a:ext cx="2726531" cy="754486"/>
          </a:xfrm>
          <a:prstGeom prst="rect">
            <a:avLst/>
          </a:prstGeom>
        </p:spPr>
        <p:txBody>
          <a:bodyPr anchor="t" rtlCol="false" tIns="0" lIns="0" bIns="0" rIns="0">
            <a:spAutoFit/>
          </a:bodyPr>
          <a:lstStyle/>
          <a:p>
            <a:pPr algn="ctr">
              <a:lnSpc>
                <a:spcPts val="6189"/>
              </a:lnSpc>
              <a:spcBef>
                <a:spcPct val="0"/>
              </a:spcBef>
            </a:pPr>
            <a:r>
              <a:rPr lang="en-US" sz="4420">
                <a:solidFill>
                  <a:srgbClr val="000000"/>
                </a:solidFill>
                <a:latin typeface="IM Fell Bold"/>
              </a:rPr>
              <a:t>Conclusions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5028710" y="-126637"/>
            <a:ext cx="8903659" cy="10413637"/>
          </a:xfrm>
          <a:custGeom>
            <a:avLst/>
            <a:gdLst/>
            <a:ahLst/>
            <a:cxnLst/>
            <a:rect r="r" b="b" t="t" l="l"/>
            <a:pathLst>
              <a:path h="10413637" w="8903659">
                <a:moveTo>
                  <a:pt x="0" y="0"/>
                </a:moveTo>
                <a:lnTo>
                  <a:pt x="8903659" y="0"/>
                </a:lnTo>
                <a:lnTo>
                  <a:pt x="8903659" y="10413637"/>
                </a:lnTo>
                <a:lnTo>
                  <a:pt x="0" y="10413637"/>
                </a:lnTo>
                <a:lnTo>
                  <a:pt x="0" y="0"/>
                </a:lnTo>
                <a:close/>
              </a:path>
            </a:pathLst>
          </a:custGeom>
          <a:blipFill>
            <a:blip r:embed="rId2"/>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359646" y="2542894"/>
            <a:ext cx="9636574" cy="6715406"/>
          </a:xfrm>
          <a:custGeom>
            <a:avLst/>
            <a:gdLst/>
            <a:ahLst/>
            <a:cxnLst/>
            <a:rect r="r" b="b" t="t" l="l"/>
            <a:pathLst>
              <a:path h="6715406" w="9636574">
                <a:moveTo>
                  <a:pt x="0" y="0"/>
                </a:moveTo>
                <a:lnTo>
                  <a:pt x="9636574" y="0"/>
                </a:lnTo>
                <a:lnTo>
                  <a:pt x="9636574" y="6715406"/>
                </a:lnTo>
                <a:lnTo>
                  <a:pt x="0" y="6715406"/>
                </a:lnTo>
                <a:lnTo>
                  <a:pt x="0" y="0"/>
                </a:lnTo>
                <a:close/>
              </a:path>
            </a:pathLst>
          </a:custGeom>
          <a:blipFill>
            <a:blip r:embed="rId2"/>
            <a:stretch>
              <a:fillRect l="0" t="0" r="0" b="0"/>
            </a:stretch>
          </a:blipFill>
        </p:spPr>
      </p:sp>
      <p:sp>
        <p:nvSpPr>
          <p:cNvPr name="Freeform 3" id="3"/>
          <p:cNvSpPr/>
          <p:nvPr/>
        </p:nvSpPr>
        <p:spPr>
          <a:xfrm flipH="false" flipV="false" rot="0">
            <a:off x="10317137" y="4121214"/>
            <a:ext cx="7342295" cy="3558765"/>
          </a:xfrm>
          <a:custGeom>
            <a:avLst/>
            <a:gdLst/>
            <a:ahLst/>
            <a:cxnLst/>
            <a:rect r="r" b="b" t="t" l="l"/>
            <a:pathLst>
              <a:path h="3558765" w="7342295">
                <a:moveTo>
                  <a:pt x="0" y="0"/>
                </a:moveTo>
                <a:lnTo>
                  <a:pt x="7342295" y="0"/>
                </a:lnTo>
                <a:lnTo>
                  <a:pt x="7342295" y="3558766"/>
                </a:lnTo>
                <a:lnTo>
                  <a:pt x="0" y="3558766"/>
                </a:lnTo>
                <a:lnTo>
                  <a:pt x="0" y="0"/>
                </a:lnTo>
                <a:close/>
              </a:path>
            </a:pathLst>
          </a:custGeom>
          <a:blipFill>
            <a:blip r:embed="rId3"/>
            <a:stretch>
              <a:fillRect l="0" t="0" r="0" b="0"/>
            </a:stretch>
          </a:blipFill>
        </p:spPr>
      </p:sp>
      <p:sp>
        <p:nvSpPr>
          <p:cNvPr name="TextBox 4" id="4"/>
          <p:cNvSpPr txBox="true"/>
          <p:nvPr/>
        </p:nvSpPr>
        <p:spPr>
          <a:xfrm rot="0">
            <a:off x="1606153" y="684137"/>
            <a:ext cx="15075694" cy="1535536"/>
          </a:xfrm>
          <a:prstGeom prst="rect">
            <a:avLst/>
          </a:prstGeom>
        </p:spPr>
        <p:txBody>
          <a:bodyPr anchor="t" rtlCol="false" tIns="0" lIns="0" bIns="0" rIns="0">
            <a:spAutoFit/>
          </a:bodyPr>
          <a:lstStyle/>
          <a:p>
            <a:pPr algn="ctr">
              <a:lnSpc>
                <a:spcPts val="6189"/>
              </a:lnSpc>
              <a:spcBef>
                <a:spcPct val="0"/>
              </a:spcBef>
            </a:pPr>
            <a:r>
              <a:rPr lang="en-US" sz="4420">
                <a:solidFill>
                  <a:srgbClr val="000000"/>
                </a:solidFill>
                <a:latin typeface="IM Fell Bold"/>
              </a:rPr>
              <a:t>Thinker reference network: </a:t>
            </a:r>
            <a:r>
              <a:rPr lang="en-US" sz="4420">
                <a:solidFill>
                  <a:srgbClr val="8F78A6"/>
                </a:solidFill>
                <a:latin typeface="IM Fell Bold"/>
              </a:rPr>
              <a:t>women philosophers</a:t>
            </a:r>
            <a:r>
              <a:rPr lang="en-US" sz="4420">
                <a:solidFill>
                  <a:srgbClr val="000000"/>
                </a:solidFill>
                <a:latin typeface="IM Fell Bold"/>
              </a:rPr>
              <a:t> (with entries) being</a:t>
            </a:r>
          </a:p>
          <a:p>
            <a:pPr algn="ctr">
              <a:lnSpc>
                <a:spcPts val="6189"/>
              </a:lnSpc>
              <a:spcBef>
                <a:spcPct val="0"/>
              </a:spcBef>
            </a:pPr>
            <a:r>
              <a:rPr lang="en-US" sz="4420">
                <a:solidFill>
                  <a:srgbClr val="000000"/>
                </a:solidFill>
                <a:latin typeface="IM Fell Bold"/>
              </a:rPr>
              <a:t>mentioned across entries</a:t>
            </a:r>
            <a:r>
              <a:rPr lang="en-US" sz="4420">
                <a:solidFill>
                  <a:srgbClr val="628AC8"/>
                </a:solidFill>
                <a:latin typeface="IM Fell Bold"/>
              </a:rPr>
              <a:t> [by entries of thinkers]</a:t>
            </a:r>
          </a:p>
        </p:txBody>
      </p:sp>
    </p:spTree>
  </p:cSld>
  <p:clrMapOvr>
    <a:masterClrMapping/>
  </p:clrMapOvr>
</p:sld>
</file>

<file path=ppt/slides/slide34.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067420" y="942975"/>
            <a:ext cx="14153160" cy="754486"/>
          </a:xfrm>
          <a:prstGeom prst="rect">
            <a:avLst/>
          </a:prstGeom>
        </p:spPr>
        <p:txBody>
          <a:bodyPr anchor="t" rtlCol="false" tIns="0" lIns="0" bIns="0" rIns="0">
            <a:spAutoFit/>
          </a:bodyPr>
          <a:lstStyle/>
          <a:p>
            <a:pPr algn="ctr">
              <a:lnSpc>
                <a:spcPts val="6189"/>
              </a:lnSpc>
              <a:spcBef>
                <a:spcPct val="0"/>
              </a:spcBef>
            </a:pPr>
            <a:r>
              <a:rPr lang="en-US" sz="4420">
                <a:solidFill>
                  <a:srgbClr val="000000"/>
                </a:solidFill>
                <a:latin typeface="IM Fell Bold"/>
              </a:rPr>
              <a:t>Semantic Analysis of the Elisabeth-</a:t>
            </a:r>
            <a:r>
              <a:rPr lang="en-US" sz="4420">
                <a:solidFill>
                  <a:srgbClr val="000000"/>
                </a:solidFill>
                <a:latin typeface="IM Fell Bold"/>
              </a:rPr>
              <a:t>Descartes Correspondences</a:t>
            </a:r>
          </a:p>
        </p:txBody>
      </p:sp>
      <p:sp>
        <p:nvSpPr>
          <p:cNvPr name="TextBox 3" id="3"/>
          <p:cNvSpPr txBox="true"/>
          <p:nvPr/>
        </p:nvSpPr>
        <p:spPr>
          <a:xfrm rot="0">
            <a:off x="1537183" y="2549148"/>
            <a:ext cx="15910438" cy="3117981"/>
          </a:xfrm>
          <a:prstGeom prst="rect">
            <a:avLst/>
          </a:prstGeom>
        </p:spPr>
        <p:txBody>
          <a:bodyPr anchor="t" rtlCol="false" tIns="0" lIns="0" bIns="0" rIns="0">
            <a:spAutoFit/>
          </a:bodyPr>
          <a:lstStyle/>
          <a:p>
            <a:pPr>
              <a:lnSpc>
                <a:spcPts val="4199"/>
              </a:lnSpc>
            </a:pPr>
            <a:r>
              <a:rPr lang="en-US" sz="3020">
                <a:solidFill>
                  <a:srgbClr val="677896"/>
                </a:solidFill>
                <a:latin typeface="IM Fell"/>
              </a:rPr>
              <a:t>The previous two case studies have focused on examining the networks of philosophers and </a:t>
            </a:r>
            <a:r>
              <a:rPr lang="en-US" sz="3020">
                <a:solidFill>
                  <a:srgbClr val="677896"/>
                </a:solidFill>
                <a:latin typeface="IM Fell"/>
              </a:rPr>
              <a:t>conducting sociological investigations of contemporary philosophical discourse. This case study shifts focus to the content level, exploring philosophical discussions as networks of exchanged ideas and concepts. The motivation behind this case study is to employ advanced visualization techniques and computational methods to better understand the exchange of philosophical ideas in historical correspondences, particularly between Princess Elisabeth of Bohemia and Ren´e Descartes.</a:t>
            </a:r>
          </a:p>
        </p:txBody>
      </p:sp>
      <p:sp>
        <p:nvSpPr>
          <p:cNvPr name="TextBox 4" id="4"/>
          <p:cNvSpPr txBox="true"/>
          <p:nvPr/>
        </p:nvSpPr>
        <p:spPr>
          <a:xfrm rot="0">
            <a:off x="1537183" y="6058440"/>
            <a:ext cx="15258347" cy="3433429"/>
          </a:xfrm>
          <a:prstGeom prst="rect">
            <a:avLst/>
          </a:prstGeom>
        </p:spPr>
        <p:txBody>
          <a:bodyPr anchor="t" rtlCol="false" tIns="0" lIns="0" bIns="0" rIns="0">
            <a:spAutoFit/>
          </a:bodyPr>
          <a:lstStyle/>
          <a:p>
            <a:pPr>
              <a:lnSpc>
                <a:spcPts val="3850"/>
              </a:lnSpc>
              <a:spcBef>
                <a:spcPct val="0"/>
              </a:spcBef>
            </a:pPr>
            <a:r>
              <a:rPr lang="en-US" sz="2750">
                <a:solidFill>
                  <a:srgbClr val="004AAD"/>
                </a:solidFill>
                <a:latin typeface="IM Fell Bold"/>
              </a:rPr>
              <a:t>The correspondence between Princess Elisabeth and Ren´e Descartes serves as a test case to determine the feasibility of this approach.</a:t>
            </a:r>
          </a:p>
          <a:p>
            <a:pPr>
              <a:lnSpc>
                <a:spcPts val="3850"/>
              </a:lnSpc>
              <a:spcBef>
                <a:spcPct val="0"/>
              </a:spcBef>
            </a:pPr>
          </a:p>
          <a:p>
            <a:pPr marL="593860" indent="-296930" lvl="1">
              <a:lnSpc>
                <a:spcPts val="3850"/>
              </a:lnSpc>
              <a:spcBef>
                <a:spcPct val="0"/>
              </a:spcBef>
              <a:buFont typeface="Arial"/>
              <a:buChar char="•"/>
            </a:pPr>
            <a:r>
              <a:rPr lang="en-US" sz="2750">
                <a:solidFill>
                  <a:srgbClr val="004AAD"/>
                </a:solidFill>
                <a:latin typeface="IM Fell Bold"/>
              </a:rPr>
              <a:t>Human perspective:</a:t>
            </a:r>
            <a:r>
              <a:rPr lang="en-US" sz="2750">
                <a:solidFill>
                  <a:srgbClr val="9FB6CE"/>
                </a:solidFill>
                <a:latin typeface="IM Fell Bold"/>
              </a:rPr>
              <a:t> utilize Lisa Shapiro’s index to identify the topics covered in the correspondence and employ topic modeling to analyze the frequencies of different themes over time.</a:t>
            </a:r>
          </a:p>
          <a:p>
            <a:pPr marL="593860" indent="-296930" lvl="1">
              <a:lnSpc>
                <a:spcPts val="3850"/>
              </a:lnSpc>
              <a:spcBef>
                <a:spcPct val="0"/>
              </a:spcBef>
              <a:buFont typeface="Arial"/>
              <a:buChar char="•"/>
            </a:pPr>
            <a:r>
              <a:rPr lang="en-US" sz="2750">
                <a:solidFill>
                  <a:srgbClr val="004AAD"/>
                </a:solidFill>
                <a:latin typeface="IM Fell Bold"/>
              </a:rPr>
              <a:t>Machine perspective: </a:t>
            </a:r>
            <a:r>
              <a:rPr lang="en-US" sz="2750">
                <a:solidFill>
                  <a:srgbClr val="9FB6CE"/>
                </a:solidFill>
                <a:latin typeface="IM Fell Bold"/>
              </a:rPr>
              <a:t>Bertopic and network analysis methods will be employed to visualize and analyze the philosophical themes discussed across texts and their connections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1468437" y="2823955"/>
            <a:ext cx="15351126" cy="5794573"/>
          </a:xfrm>
          <a:custGeom>
            <a:avLst/>
            <a:gdLst/>
            <a:ahLst/>
            <a:cxnLst/>
            <a:rect r="r" b="b" t="t" l="l"/>
            <a:pathLst>
              <a:path h="5794573" w="15351126">
                <a:moveTo>
                  <a:pt x="0" y="0"/>
                </a:moveTo>
                <a:lnTo>
                  <a:pt x="15351126" y="0"/>
                </a:lnTo>
                <a:lnTo>
                  <a:pt x="15351126" y="5794572"/>
                </a:lnTo>
                <a:lnTo>
                  <a:pt x="0" y="5794572"/>
                </a:lnTo>
                <a:lnTo>
                  <a:pt x="0" y="0"/>
                </a:lnTo>
                <a:close/>
              </a:path>
            </a:pathLst>
          </a:custGeom>
          <a:blipFill>
            <a:blip r:embed="rId2"/>
            <a:stretch>
              <a:fillRect l="0" t="0" r="0" b="0"/>
            </a:stretch>
          </a:blipFill>
        </p:spPr>
      </p:sp>
      <p:sp>
        <p:nvSpPr>
          <p:cNvPr name="TextBox 3" id="3"/>
          <p:cNvSpPr txBox="true"/>
          <p:nvPr/>
        </p:nvSpPr>
        <p:spPr>
          <a:xfrm rot="0">
            <a:off x="1028700" y="1129889"/>
            <a:ext cx="16282737" cy="1145014"/>
          </a:xfrm>
          <a:prstGeom prst="rect">
            <a:avLst/>
          </a:prstGeom>
        </p:spPr>
        <p:txBody>
          <a:bodyPr anchor="t" rtlCol="false" tIns="0" lIns="0" bIns="0" rIns="0">
            <a:spAutoFit/>
          </a:bodyPr>
          <a:lstStyle/>
          <a:p>
            <a:pPr algn="ctr">
              <a:lnSpc>
                <a:spcPts val="9339"/>
              </a:lnSpc>
            </a:pPr>
            <a:r>
              <a:rPr lang="en-US" sz="6670">
                <a:solidFill>
                  <a:srgbClr val="000000"/>
                </a:solidFill>
                <a:latin typeface="IM Fell Bold"/>
              </a:rPr>
              <a:t>Research Objectives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3233700" y="620416"/>
            <a:ext cx="11820600" cy="9046169"/>
          </a:xfrm>
          <a:custGeom>
            <a:avLst/>
            <a:gdLst/>
            <a:ahLst/>
            <a:cxnLst/>
            <a:rect r="r" b="b" t="t" l="l"/>
            <a:pathLst>
              <a:path h="9046169" w="11820600">
                <a:moveTo>
                  <a:pt x="0" y="0"/>
                </a:moveTo>
                <a:lnTo>
                  <a:pt x="11820600" y="0"/>
                </a:lnTo>
                <a:lnTo>
                  <a:pt x="11820600" y="9046168"/>
                </a:lnTo>
                <a:lnTo>
                  <a:pt x="0" y="9046168"/>
                </a:lnTo>
                <a:lnTo>
                  <a:pt x="0" y="0"/>
                </a:lnTo>
                <a:close/>
              </a:path>
            </a:pathLst>
          </a:custGeom>
          <a:blipFill>
            <a:blip r:embed="rId2"/>
            <a:stretch>
              <a:fillRect l="0" t="-64397" r="0" b="-20450"/>
            </a:stretch>
          </a:blipFill>
        </p:spPr>
      </p:sp>
      <p:sp>
        <p:nvSpPr>
          <p:cNvPr name="Freeform 3" id="3"/>
          <p:cNvSpPr/>
          <p:nvPr/>
        </p:nvSpPr>
        <p:spPr>
          <a:xfrm flipH="false" flipV="false" rot="0">
            <a:off x="832438" y="4755868"/>
            <a:ext cx="2657563" cy="1200439"/>
          </a:xfrm>
          <a:custGeom>
            <a:avLst/>
            <a:gdLst/>
            <a:ahLst/>
            <a:cxnLst/>
            <a:rect r="r" b="b" t="t" l="l"/>
            <a:pathLst>
              <a:path h="1200439" w="2657563">
                <a:moveTo>
                  <a:pt x="0" y="0"/>
                </a:moveTo>
                <a:lnTo>
                  <a:pt x="2657563" y="0"/>
                </a:lnTo>
                <a:lnTo>
                  <a:pt x="2657563" y="1200439"/>
                </a:lnTo>
                <a:lnTo>
                  <a:pt x="0" y="12004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623645">
            <a:off x="15494401" y="6684829"/>
            <a:ext cx="972713" cy="1505166"/>
          </a:xfrm>
          <a:custGeom>
            <a:avLst/>
            <a:gdLst/>
            <a:ahLst/>
            <a:cxnLst/>
            <a:rect r="r" b="b" t="t" l="l"/>
            <a:pathLst>
              <a:path h="1505166" w="972713">
                <a:moveTo>
                  <a:pt x="0" y="0"/>
                </a:moveTo>
                <a:lnTo>
                  <a:pt x="972714" y="0"/>
                </a:lnTo>
                <a:lnTo>
                  <a:pt x="972714" y="1505166"/>
                </a:lnTo>
                <a:lnTo>
                  <a:pt x="0" y="15051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9503872" y="4467526"/>
            <a:ext cx="8784128" cy="5203997"/>
          </a:xfrm>
          <a:custGeom>
            <a:avLst/>
            <a:gdLst/>
            <a:ahLst/>
            <a:cxnLst/>
            <a:rect r="r" b="b" t="t" l="l"/>
            <a:pathLst>
              <a:path h="5203997" w="8784128">
                <a:moveTo>
                  <a:pt x="0" y="0"/>
                </a:moveTo>
                <a:lnTo>
                  <a:pt x="8784128" y="0"/>
                </a:lnTo>
                <a:lnTo>
                  <a:pt x="8784128" y="5203997"/>
                </a:lnTo>
                <a:lnTo>
                  <a:pt x="0" y="5203997"/>
                </a:lnTo>
                <a:lnTo>
                  <a:pt x="0" y="0"/>
                </a:lnTo>
                <a:close/>
              </a:path>
            </a:pathLst>
          </a:custGeom>
          <a:blipFill>
            <a:blip r:embed="rId2"/>
            <a:stretch>
              <a:fillRect l="0" t="0" r="0" b="0"/>
            </a:stretch>
          </a:blipFill>
        </p:spPr>
      </p:sp>
      <p:sp>
        <p:nvSpPr>
          <p:cNvPr name="Freeform 3" id="3"/>
          <p:cNvSpPr/>
          <p:nvPr/>
        </p:nvSpPr>
        <p:spPr>
          <a:xfrm flipH="false" flipV="false" rot="0">
            <a:off x="0" y="2291263"/>
            <a:ext cx="10416267" cy="5657897"/>
          </a:xfrm>
          <a:custGeom>
            <a:avLst/>
            <a:gdLst/>
            <a:ahLst/>
            <a:cxnLst/>
            <a:rect r="r" b="b" t="t" l="l"/>
            <a:pathLst>
              <a:path h="5657897" w="10416267">
                <a:moveTo>
                  <a:pt x="0" y="0"/>
                </a:moveTo>
                <a:lnTo>
                  <a:pt x="10416267" y="0"/>
                </a:lnTo>
                <a:lnTo>
                  <a:pt x="10416267" y="5657897"/>
                </a:lnTo>
                <a:lnTo>
                  <a:pt x="0" y="5657897"/>
                </a:lnTo>
                <a:lnTo>
                  <a:pt x="0" y="0"/>
                </a:lnTo>
                <a:close/>
              </a:path>
            </a:pathLst>
          </a:custGeom>
          <a:blipFill>
            <a:blip r:embed="rId3"/>
            <a:stretch>
              <a:fillRect l="0" t="0" r="0" b="0"/>
            </a:stretch>
          </a:blipFill>
        </p:spPr>
      </p:sp>
      <p:sp>
        <p:nvSpPr>
          <p:cNvPr name="TextBox 4" id="4"/>
          <p:cNvSpPr txBox="true"/>
          <p:nvPr/>
        </p:nvSpPr>
        <p:spPr>
          <a:xfrm rot="0">
            <a:off x="889398" y="790973"/>
            <a:ext cx="14914337" cy="1136650"/>
          </a:xfrm>
          <a:prstGeom prst="rect">
            <a:avLst/>
          </a:prstGeom>
        </p:spPr>
        <p:txBody>
          <a:bodyPr anchor="t" rtlCol="false" tIns="0" lIns="0" bIns="0" rIns="0">
            <a:spAutoFit/>
          </a:bodyPr>
          <a:lstStyle/>
          <a:p>
            <a:pPr>
              <a:lnSpc>
                <a:spcPts val="4549"/>
              </a:lnSpc>
            </a:pPr>
            <a:r>
              <a:rPr lang="en-US" sz="3499">
                <a:solidFill>
                  <a:srgbClr val="100F0D"/>
                </a:solidFill>
                <a:latin typeface="IM Fell Bold"/>
              </a:rPr>
              <a:t>Visualizing missing voices in the history of philosophy:</a:t>
            </a:r>
          </a:p>
          <a:p>
            <a:pPr>
              <a:lnSpc>
                <a:spcPts val="4549"/>
              </a:lnSpc>
            </a:pPr>
            <a:r>
              <a:rPr lang="en-US" sz="3499">
                <a:solidFill>
                  <a:srgbClr val="9FB6CE"/>
                </a:solidFill>
                <a:latin typeface="IM Fell Bold"/>
              </a:rPr>
              <a:t>A network analysis of philosophers on Wikipedia</a:t>
            </a:r>
          </a:p>
        </p:txBody>
      </p:sp>
      <p:sp>
        <p:nvSpPr>
          <p:cNvPr name="TextBox 5" id="5"/>
          <p:cNvSpPr txBox="true"/>
          <p:nvPr/>
        </p:nvSpPr>
        <p:spPr>
          <a:xfrm rot="0">
            <a:off x="11014396" y="2202832"/>
            <a:ext cx="6046695" cy="1951385"/>
          </a:xfrm>
          <a:prstGeom prst="rect">
            <a:avLst/>
          </a:prstGeom>
        </p:spPr>
        <p:txBody>
          <a:bodyPr anchor="t" rtlCol="false" tIns="0" lIns="0" bIns="0" rIns="0">
            <a:spAutoFit/>
          </a:bodyPr>
          <a:lstStyle/>
          <a:p>
            <a:pPr>
              <a:lnSpc>
                <a:spcPts val="3159"/>
              </a:lnSpc>
            </a:pPr>
            <a:r>
              <a:rPr lang="en-US" sz="2256">
                <a:solidFill>
                  <a:srgbClr val="777B80"/>
                </a:solidFill>
                <a:latin typeface="IM Fell"/>
              </a:rPr>
              <a:t>crawl data from Wikipedia pages of philosophers representing their influence on each other </a:t>
            </a:r>
          </a:p>
          <a:p>
            <a:pPr>
              <a:lnSpc>
                <a:spcPts val="3159"/>
              </a:lnSpc>
            </a:pPr>
            <a:r>
              <a:rPr lang="en-US" sz="2256">
                <a:solidFill>
                  <a:srgbClr val="777B80"/>
                </a:solidFill>
                <a:latin typeface="IM Fell"/>
              </a:rPr>
              <a:t>-&gt; create a network visualization to identify marginalized figures in this network -&gt; analyze the pattern of links causing such marginalization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2310626" y="1628891"/>
            <a:ext cx="13351517" cy="2652014"/>
          </a:xfrm>
          <a:custGeom>
            <a:avLst/>
            <a:gdLst/>
            <a:ahLst/>
            <a:cxnLst/>
            <a:rect r="r" b="b" t="t" l="l"/>
            <a:pathLst>
              <a:path h="2652014" w="13351517">
                <a:moveTo>
                  <a:pt x="0" y="0"/>
                </a:moveTo>
                <a:lnTo>
                  <a:pt x="13351517" y="0"/>
                </a:lnTo>
                <a:lnTo>
                  <a:pt x="13351517" y="2652013"/>
                </a:lnTo>
                <a:lnTo>
                  <a:pt x="0" y="2652013"/>
                </a:lnTo>
                <a:lnTo>
                  <a:pt x="0" y="0"/>
                </a:lnTo>
                <a:close/>
              </a:path>
            </a:pathLst>
          </a:custGeom>
          <a:blipFill>
            <a:blip r:embed="rId2"/>
            <a:stretch>
              <a:fillRect l="0" t="0" r="0" b="0"/>
            </a:stretch>
          </a:blipFill>
        </p:spPr>
      </p:sp>
      <p:sp>
        <p:nvSpPr>
          <p:cNvPr name="Freeform 3" id="3"/>
          <p:cNvSpPr/>
          <p:nvPr/>
        </p:nvSpPr>
        <p:spPr>
          <a:xfrm flipH="false" flipV="false" rot="0">
            <a:off x="2310626" y="4722860"/>
            <a:ext cx="13351517" cy="2982551"/>
          </a:xfrm>
          <a:custGeom>
            <a:avLst/>
            <a:gdLst/>
            <a:ahLst/>
            <a:cxnLst/>
            <a:rect r="r" b="b" t="t" l="l"/>
            <a:pathLst>
              <a:path h="2982551" w="13351517">
                <a:moveTo>
                  <a:pt x="0" y="0"/>
                </a:moveTo>
                <a:lnTo>
                  <a:pt x="13351517" y="0"/>
                </a:lnTo>
                <a:lnTo>
                  <a:pt x="13351517" y="2982551"/>
                </a:lnTo>
                <a:lnTo>
                  <a:pt x="0" y="2982551"/>
                </a:lnTo>
                <a:lnTo>
                  <a:pt x="0" y="0"/>
                </a:lnTo>
                <a:close/>
              </a:path>
            </a:pathLst>
          </a:custGeom>
          <a:blipFill>
            <a:blip r:embed="rId3"/>
            <a:stretch>
              <a:fillRect l="0" t="0" r="0" b="0"/>
            </a:stretch>
          </a:blipFill>
        </p:spPr>
      </p:sp>
      <p:sp>
        <p:nvSpPr>
          <p:cNvPr name="TextBox 4" id="4"/>
          <p:cNvSpPr txBox="true"/>
          <p:nvPr/>
        </p:nvSpPr>
        <p:spPr>
          <a:xfrm rot="0">
            <a:off x="1646429" y="7904786"/>
            <a:ext cx="15487590" cy="753745"/>
          </a:xfrm>
          <a:prstGeom prst="rect">
            <a:avLst/>
          </a:prstGeom>
        </p:spPr>
        <p:txBody>
          <a:bodyPr anchor="t" rtlCol="false" tIns="0" lIns="0" bIns="0" rIns="0">
            <a:spAutoFit/>
          </a:bodyPr>
          <a:lstStyle/>
          <a:p>
            <a:pPr algn="ctr">
              <a:lnSpc>
                <a:spcPts val="3080"/>
              </a:lnSpc>
              <a:spcBef>
                <a:spcPct val="0"/>
              </a:spcBef>
            </a:pPr>
            <a:r>
              <a:rPr lang="en-US" sz="2200">
                <a:solidFill>
                  <a:srgbClr val="000000"/>
                </a:solidFill>
                <a:latin typeface="Lora"/>
              </a:rPr>
              <a:t>Screenshots of du Chˆatelet and Leibniz’s Wikipedia pages. People who have influenced them are listed in the “influences” section, and those they influenced are mentioned in the “influenced” section. Accessed May 28, 2022.</a:t>
            </a:r>
          </a:p>
        </p:txBody>
      </p:sp>
      <p:grpSp>
        <p:nvGrpSpPr>
          <p:cNvPr name="Group 5" id="5"/>
          <p:cNvGrpSpPr/>
          <p:nvPr/>
        </p:nvGrpSpPr>
        <p:grpSpPr>
          <a:xfrm rot="0">
            <a:off x="2310626" y="647841"/>
            <a:ext cx="6471693" cy="1132036"/>
            <a:chOff x="0" y="0"/>
            <a:chExt cx="8628923" cy="1509381"/>
          </a:xfrm>
        </p:grpSpPr>
        <p:sp>
          <p:nvSpPr>
            <p:cNvPr name="TextBox 6" id="6"/>
            <p:cNvSpPr txBox="true"/>
            <p:nvPr/>
          </p:nvSpPr>
          <p:spPr>
            <a:xfrm rot="0">
              <a:off x="0" y="38100"/>
              <a:ext cx="8628923" cy="766233"/>
            </a:xfrm>
            <a:prstGeom prst="rect">
              <a:avLst/>
            </a:prstGeom>
          </p:spPr>
          <p:txBody>
            <a:bodyPr anchor="t" rtlCol="false" tIns="0" lIns="0" bIns="0" rIns="0">
              <a:spAutoFit/>
            </a:bodyPr>
            <a:lstStyle/>
            <a:p>
              <a:pPr>
                <a:lnSpc>
                  <a:spcPts val="4399"/>
                </a:lnSpc>
              </a:pPr>
              <a:r>
                <a:rPr lang="en-US" sz="3999">
                  <a:solidFill>
                    <a:srgbClr val="292B42"/>
                  </a:solidFill>
                  <a:latin typeface="IM Fell Bold"/>
                </a:rPr>
                <a:t>Inclusion &amp; Integration</a:t>
              </a:r>
            </a:p>
          </p:txBody>
        </p:sp>
        <p:sp>
          <p:nvSpPr>
            <p:cNvPr name="TextBox 7" id="7"/>
            <p:cNvSpPr txBox="true"/>
            <p:nvPr/>
          </p:nvSpPr>
          <p:spPr>
            <a:xfrm rot="0">
              <a:off x="0" y="952370"/>
              <a:ext cx="8628923" cy="557012"/>
            </a:xfrm>
            <a:prstGeom prst="rect">
              <a:avLst/>
            </a:prstGeom>
          </p:spPr>
          <p:txBody>
            <a:bodyPr anchor="t" rtlCol="false" tIns="0" lIns="0" bIns="0" rIns="0">
              <a:spAutoFit/>
            </a:bodyPr>
            <a:lstStyle/>
            <a:p>
              <a:pPr>
                <a:lnSpc>
                  <a:spcPts val="3219"/>
                </a:lnSpc>
              </a:pP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535871"/>
            <a:ext cx="16155696" cy="9215259"/>
          </a:xfrm>
          <a:custGeom>
            <a:avLst/>
            <a:gdLst/>
            <a:ahLst/>
            <a:cxnLst/>
            <a:rect r="r" b="b" t="t" l="l"/>
            <a:pathLst>
              <a:path h="9215259" w="16155696">
                <a:moveTo>
                  <a:pt x="0" y="0"/>
                </a:moveTo>
                <a:lnTo>
                  <a:pt x="16155696" y="0"/>
                </a:lnTo>
                <a:lnTo>
                  <a:pt x="16155696" y="9215258"/>
                </a:lnTo>
                <a:lnTo>
                  <a:pt x="0" y="9215258"/>
                </a:lnTo>
                <a:lnTo>
                  <a:pt x="0" y="0"/>
                </a:lnTo>
                <a:close/>
              </a:path>
            </a:pathLst>
          </a:custGeom>
          <a:blipFill>
            <a:blip r:embed="rId2"/>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813685" y="4323345"/>
            <a:ext cx="12660630" cy="886566"/>
          </a:xfrm>
          <a:prstGeom prst="rect">
            <a:avLst/>
          </a:prstGeom>
        </p:spPr>
        <p:txBody>
          <a:bodyPr anchor="t" rtlCol="false" tIns="0" lIns="0" bIns="0" rIns="0">
            <a:spAutoFit/>
          </a:bodyPr>
          <a:lstStyle/>
          <a:p>
            <a:pPr algn="ctr">
              <a:lnSpc>
                <a:spcPts val="7309"/>
              </a:lnSpc>
              <a:spcBef>
                <a:spcPct val="0"/>
              </a:spcBef>
            </a:pPr>
            <a:r>
              <a:rPr lang="en-US" sz="5220">
                <a:solidFill>
                  <a:srgbClr val="000000"/>
                </a:solidFill>
                <a:latin typeface="IM Fell Bold"/>
              </a:rPr>
              <a:t>What do you think it means to be a </a:t>
            </a:r>
            <a:r>
              <a:rPr lang="en-US" sz="5220">
                <a:solidFill>
                  <a:srgbClr val="8395A6"/>
                </a:solidFill>
                <a:latin typeface="IM Fell Bold"/>
              </a:rPr>
              <a:t>philosopher</a:t>
            </a:r>
            <a:r>
              <a:rPr lang="en-US" sz="5220">
                <a:solidFill>
                  <a:srgbClr val="000000"/>
                </a:solidFill>
                <a:latin typeface="IM Fell Bold"/>
              </a:rPr>
              <a:t>?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2336284" y="434313"/>
            <a:ext cx="13615432" cy="9852687"/>
          </a:xfrm>
          <a:custGeom>
            <a:avLst/>
            <a:gdLst/>
            <a:ahLst/>
            <a:cxnLst/>
            <a:rect r="r" b="b" t="t" l="l"/>
            <a:pathLst>
              <a:path h="9852687" w="13615432">
                <a:moveTo>
                  <a:pt x="0" y="0"/>
                </a:moveTo>
                <a:lnTo>
                  <a:pt x="13615432" y="0"/>
                </a:lnTo>
                <a:lnTo>
                  <a:pt x="13615432" y="9852687"/>
                </a:lnTo>
                <a:lnTo>
                  <a:pt x="0" y="9852687"/>
                </a:lnTo>
                <a:lnTo>
                  <a:pt x="0" y="0"/>
                </a:lnTo>
                <a:close/>
              </a:path>
            </a:pathLst>
          </a:custGeom>
          <a:blipFill>
            <a:blip r:embed="rId2"/>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216277" y="2974772"/>
            <a:ext cx="9552623" cy="1566544"/>
          </a:xfrm>
          <a:prstGeom prst="rect">
            <a:avLst/>
          </a:prstGeom>
        </p:spPr>
        <p:txBody>
          <a:bodyPr anchor="t" rtlCol="false" tIns="0" lIns="0" bIns="0" rIns="0">
            <a:spAutoFit/>
          </a:bodyPr>
          <a:lstStyle/>
          <a:p>
            <a:pPr algn="ctr">
              <a:lnSpc>
                <a:spcPts val="12880"/>
              </a:lnSpc>
            </a:pPr>
            <a:r>
              <a:rPr lang="en-US" sz="9200">
                <a:solidFill>
                  <a:srgbClr val="004AAD"/>
                </a:solidFill>
                <a:latin typeface="IM Fell Bold"/>
              </a:rPr>
              <a:t>All done in 6 weeks :)</a:t>
            </a:r>
          </a:p>
        </p:txBody>
      </p:sp>
      <p:sp>
        <p:nvSpPr>
          <p:cNvPr name="TextBox 3" id="3"/>
          <p:cNvSpPr txBox="true"/>
          <p:nvPr/>
        </p:nvSpPr>
        <p:spPr>
          <a:xfrm rot="0">
            <a:off x="2023169" y="4850548"/>
            <a:ext cx="14241663" cy="720403"/>
          </a:xfrm>
          <a:prstGeom prst="rect">
            <a:avLst/>
          </a:prstGeom>
        </p:spPr>
        <p:txBody>
          <a:bodyPr anchor="t" rtlCol="false" tIns="0" lIns="0" bIns="0" rIns="0">
            <a:spAutoFit/>
          </a:bodyPr>
          <a:lstStyle/>
          <a:p>
            <a:pPr algn="ctr">
              <a:lnSpc>
                <a:spcPts val="5967"/>
              </a:lnSpc>
            </a:pPr>
            <a:r>
              <a:rPr lang="en-US" sz="4262">
                <a:solidFill>
                  <a:srgbClr val="000000"/>
                </a:solidFill>
                <a:latin typeface="IM Fell"/>
              </a:rPr>
              <a:t>With Project Vox Team</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8772" y="674193"/>
            <a:ext cx="7271380" cy="8938613"/>
          </a:xfrm>
          <a:custGeom>
            <a:avLst/>
            <a:gdLst/>
            <a:ahLst/>
            <a:cxnLst/>
            <a:rect r="r" b="b" t="t" l="l"/>
            <a:pathLst>
              <a:path h="8938613" w="7271380">
                <a:moveTo>
                  <a:pt x="0" y="0"/>
                </a:moveTo>
                <a:lnTo>
                  <a:pt x="7271380" y="0"/>
                </a:lnTo>
                <a:lnTo>
                  <a:pt x="7271380" y="8938614"/>
                </a:lnTo>
                <a:lnTo>
                  <a:pt x="0" y="8938614"/>
                </a:lnTo>
                <a:lnTo>
                  <a:pt x="0" y="0"/>
                </a:lnTo>
                <a:close/>
              </a:path>
            </a:pathLst>
          </a:custGeom>
          <a:blipFill>
            <a:blip r:embed="rId2"/>
            <a:stretch>
              <a:fillRect l="0" t="0" r="0" b="0"/>
            </a:stretch>
          </a:blipFill>
        </p:spPr>
      </p:sp>
      <p:sp>
        <p:nvSpPr>
          <p:cNvPr name="Freeform 3" id="3"/>
          <p:cNvSpPr/>
          <p:nvPr/>
        </p:nvSpPr>
        <p:spPr>
          <a:xfrm flipH="false" flipV="false" rot="0">
            <a:off x="9418429" y="674193"/>
            <a:ext cx="7170536" cy="8938613"/>
          </a:xfrm>
          <a:custGeom>
            <a:avLst/>
            <a:gdLst/>
            <a:ahLst/>
            <a:cxnLst/>
            <a:rect r="r" b="b" t="t" l="l"/>
            <a:pathLst>
              <a:path h="8938613" w="7170536">
                <a:moveTo>
                  <a:pt x="0" y="0"/>
                </a:moveTo>
                <a:lnTo>
                  <a:pt x="7170536" y="0"/>
                </a:lnTo>
                <a:lnTo>
                  <a:pt x="7170536" y="8938614"/>
                </a:lnTo>
                <a:lnTo>
                  <a:pt x="0" y="8938614"/>
                </a:lnTo>
                <a:lnTo>
                  <a:pt x="0" y="0"/>
                </a:lnTo>
                <a:close/>
              </a:path>
            </a:pathLst>
          </a:custGeom>
          <a:blipFill>
            <a:blip r:embed="rId3"/>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2683" y="1028700"/>
            <a:ext cx="6884375" cy="8615612"/>
          </a:xfrm>
          <a:custGeom>
            <a:avLst/>
            <a:gdLst/>
            <a:ahLst/>
            <a:cxnLst/>
            <a:rect r="r" b="b" t="t" l="l"/>
            <a:pathLst>
              <a:path h="8615612" w="6884375">
                <a:moveTo>
                  <a:pt x="0" y="0"/>
                </a:moveTo>
                <a:lnTo>
                  <a:pt x="6884375" y="0"/>
                </a:lnTo>
                <a:lnTo>
                  <a:pt x="6884375" y="8615612"/>
                </a:lnTo>
                <a:lnTo>
                  <a:pt x="0" y="8615612"/>
                </a:lnTo>
                <a:lnTo>
                  <a:pt x="0" y="0"/>
                </a:lnTo>
                <a:close/>
              </a:path>
            </a:pathLst>
          </a:custGeom>
          <a:blipFill>
            <a:blip r:embed="rId2"/>
            <a:stretch>
              <a:fillRect l="0" t="0" r="0" b="0"/>
            </a:stretch>
          </a:blipFill>
        </p:spPr>
      </p:sp>
      <p:sp>
        <p:nvSpPr>
          <p:cNvPr name="Freeform 3" id="3"/>
          <p:cNvSpPr/>
          <p:nvPr/>
        </p:nvSpPr>
        <p:spPr>
          <a:xfrm flipH="false" flipV="false" rot="0">
            <a:off x="9458978" y="1028700"/>
            <a:ext cx="6668430" cy="8615612"/>
          </a:xfrm>
          <a:custGeom>
            <a:avLst/>
            <a:gdLst/>
            <a:ahLst/>
            <a:cxnLst/>
            <a:rect r="r" b="b" t="t" l="l"/>
            <a:pathLst>
              <a:path h="8615612" w="6668430">
                <a:moveTo>
                  <a:pt x="0" y="0"/>
                </a:moveTo>
                <a:lnTo>
                  <a:pt x="6668431" y="0"/>
                </a:lnTo>
                <a:lnTo>
                  <a:pt x="6668431" y="8615612"/>
                </a:lnTo>
                <a:lnTo>
                  <a:pt x="0" y="8615612"/>
                </a:lnTo>
                <a:lnTo>
                  <a:pt x="0" y="0"/>
                </a:lnTo>
                <a:close/>
              </a:path>
            </a:pathLst>
          </a:custGeom>
          <a:blipFill>
            <a:blip r:embed="rId3"/>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21526" y="766058"/>
            <a:ext cx="7446015" cy="9123176"/>
          </a:xfrm>
          <a:custGeom>
            <a:avLst/>
            <a:gdLst/>
            <a:ahLst/>
            <a:cxnLst/>
            <a:rect r="r" b="b" t="t" l="l"/>
            <a:pathLst>
              <a:path h="9123176" w="7446015">
                <a:moveTo>
                  <a:pt x="0" y="0"/>
                </a:moveTo>
                <a:lnTo>
                  <a:pt x="7446015" y="0"/>
                </a:lnTo>
                <a:lnTo>
                  <a:pt x="7446015" y="9123176"/>
                </a:lnTo>
                <a:lnTo>
                  <a:pt x="0" y="9123176"/>
                </a:lnTo>
                <a:lnTo>
                  <a:pt x="0" y="0"/>
                </a:lnTo>
                <a:close/>
              </a:path>
            </a:pathLst>
          </a:custGeom>
          <a:blipFill>
            <a:blip r:embed="rId2"/>
            <a:stretch>
              <a:fillRect l="0" t="0" r="0" b="0"/>
            </a:stretch>
          </a:blipFill>
        </p:spPr>
      </p:sp>
      <p:sp>
        <p:nvSpPr>
          <p:cNvPr name="Freeform 3" id="3"/>
          <p:cNvSpPr/>
          <p:nvPr/>
        </p:nvSpPr>
        <p:spPr>
          <a:xfrm flipH="false" flipV="false" rot="0">
            <a:off x="9917867" y="766058"/>
            <a:ext cx="7426178" cy="9123176"/>
          </a:xfrm>
          <a:custGeom>
            <a:avLst/>
            <a:gdLst/>
            <a:ahLst/>
            <a:cxnLst/>
            <a:rect r="r" b="b" t="t" l="l"/>
            <a:pathLst>
              <a:path h="9123176" w="7426178">
                <a:moveTo>
                  <a:pt x="0" y="0"/>
                </a:moveTo>
                <a:lnTo>
                  <a:pt x="7426178" y="0"/>
                </a:lnTo>
                <a:lnTo>
                  <a:pt x="7426178" y="9123176"/>
                </a:lnTo>
                <a:lnTo>
                  <a:pt x="0" y="9123176"/>
                </a:lnTo>
                <a:lnTo>
                  <a:pt x="0" y="0"/>
                </a:lnTo>
                <a:close/>
              </a:path>
            </a:pathLst>
          </a:custGeom>
          <a:blipFill>
            <a:blip r:embed="rId3"/>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313B2F"/>
        </a:solidFill>
      </p:bgPr>
    </p:bg>
    <p:spTree>
      <p:nvGrpSpPr>
        <p:cNvPr id="1" name=""/>
        <p:cNvGrpSpPr/>
        <p:nvPr/>
      </p:nvGrpSpPr>
      <p:grpSpPr>
        <a:xfrm>
          <a:off x="0" y="0"/>
          <a:ext cx="0" cy="0"/>
          <a:chOff x="0" y="0"/>
          <a:chExt cx="0" cy="0"/>
        </a:xfrm>
      </p:grpSpPr>
      <p:sp>
        <p:nvSpPr>
          <p:cNvPr name="TextBox 2" id="2"/>
          <p:cNvSpPr txBox="true"/>
          <p:nvPr/>
        </p:nvSpPr>
        <p:spPr>
          <a:xfrm rot="0">
            <a:off x="2573183" y="2934458"/>
            <a:ext cx="14017178" cy="2282826"/>
          </a:xfrm>
          <a:prstGeom prst="rect">
            <a:avLst/>
          </a:prstGeom>
        </p:spPr>
        <p:txBody>
          <a:bodyPr anchor="t" rtlCol="false" tIns="0" lIns="0" bIns="0" rIns="0">
            <a:spAutoFit/>
          </a:bodyPr>
          <a:lstStyle/>
          <a:p>
            <a:pPr algn="ctr">
              <a:lnSpc>
                <a:spcPts val="16000"/>
              </a:lnSpc>
            </a:pPr>
            <a:r>
              <a:rPr lang="en-US" sz="20000">
                <a:solidFill>
                  <a:srgbClr val="EFEBE0"/>
                </a:solidFill>
                <a:latin typeface="Ahsing"/>
              </a:rPr>
              <a:t>Appendix</a:t>
            </a:r>
          </a:p>
        </p:txBody>
      </p:sp>
      <p:sp>
        <p:nvSpPr>
          <p:cNvPr name="Freeform 3" id="3"/>
          <p:cNvSpPr/>
          <p:nvPr/>
        </p:nvSpPr>
        <p:spPr>
          <a:xfrm flipH="false" flipV="false" rot="0">
            <a:off x="14344689" y="-2925904"/>
            <a:ext cx="3647983" cy="4441988"/>
          </a:xfrm>
          <a:custGeom>
            <a:avLst/>
            <a:gdLst/>
            <a:ahLst/>
            <a:cxnLst/>
            <a:rect r="r" b="b" t="t" l="l"/>
            <a:pathLst>
              <a:path h="4441988" w="3647983">
                <a:moveTo>
                  <a:pt x="0" y="0"/>
                </a:moveTo>
                <a:lnTo>
                  <a:pt x="3647983" y="0"/>
                </a:lnTo>
                <a:lnTo>
                  <a:pt x="3647983" y="4441988"/>
                </a:lnTo>
                <a:lnTo>
                  <a:pt x="0" y="4441988"/>
                </a:lnTo>
                <a:lnTo>
                  <a:pt x="0" y="0"/>
                </a:lnTo>
                <a:close/>
              </a:path>
            </a:pathLst>
          </a:custGeom>
          <a:blipFill>
            <a:blip r:embed="rId2"/>
            <a:stretch>
              <a:fillRect l="0" t="0" r="0" b="0"/>
            </a:stretch>
          </a:blipFill>
        </p:spPr>
      </p:sp>
      <p:sp>
        <p:nvSpPr>
          <p:cNvPr name="AutoShape 4" id="4"/>
          <p:cNvSpPr/>
          <p:nvPr/>
        </p:nvSpPr>
        <p:spPr>
          <a:xfrm rot="0">
            <a:off x="13775391" y="1516084"/>
            <a:ext cx="5210503" cy="340003"/>
          </a:xfrm>
          <a:prstGeom prst="rect">
            <a:avLst/>
          </a:prstGeom>
          <a:solidFill>
            <a:srgbClr val="BEB6AE"/>
          </a:solidFill>
        </p:spPr>
      </p:sp>
      <p:sp>
        <p:nvSpPr>
          <p:cNvPr name="Freeform 5" id="5"/>
          <p:cNvSpPr/>
          <p:nvPr/>
        </p:nvSpPr>
        <p:spPr>
          <a:xfrm flipH="false" flipV="false" rot="0">
            <a:off x="-3111780" y="-3695140"/>
            <a:ext cx="5573618" cy="6547569"/>
          </a:xfrm>
          <a:custGeom>
            <a:avLst/>
            <a:gdLst/>
            <a:ahLst/>
            <a:cxnLst/>
            <a:rect r="r" b="b" t="t" l="l"/>
            <a:pathLst>
              <a:path h="6547569" w="5573618">
                <a:moveTo>
                  <a:pt x="0" y="0"/>
                </a:moveTo>
                <a:lnTo>
                  <a:pt x="5573618" y="0"/>
                </a:lnTo>
                <a:lnTo>
                  <a:pt x="5573618" y="6547569"/>
                </a:lnTo>
                <a:lnTo>
                  <a:pt x="0" y="6547569"/>
                </a:lnTo>
                <a:lnTo>
                  <a:pt x="0" y="0"/>
                </a:lnTo>
                <a:close/>
              </a:path>
            </a:pathLst>
          </a:custGeom>
          <a:blipFill>
            <a:blip r:embed="rId3"/>
            <a:stretch>
              <a:fillRect l="0" t="0" r="0" b="0"/>
            </a:stretch>
          </a:blipFill>
        </p:spPr>
      </p:sp>
      <p:sp>
        <p:nvSpPr>
          <p:cNvPr name="AutoShape 6" id="6"/>
          <p:cNvSpPr/>
          <p:nvPr/>
        </p:nvSpPr>
        <p:spPr>
          <a:xfrm rot="0">
            <a:off x="0" y="8218937"/>
            <a:ext cx="18288000" cy="2068063"/>
          </a:xfrm>
          <a:prstGeom prst="rect">
            <a:avLst/>
          </a:prstGeom>
          <a:solidFill>
            <a:srgbClr val="C9C0A8"/>
          </a:solidFill>
        </p:spPr>
      </p:sp>
      <p:sp>
        <p:nvSpPr>
          <p:cNvPr name="Freeform 7" id="7"/>
          <p:cNvSpPr/>
          <p:nvPr/>
        </p:nvSpPr>
        <p:spPr>
          <a:xfrm flipH="false" flipV="false" rot="0">
            <a:off x="3452980" y="6886612"/>
            <a:ext cx="3537707" cy="2158001"/>
          </a:xfrm>
          <a:custGeom>
            <a:avLst/>
            <a:gdLst/>
            <a:ahLst/>
            <a:cxnLst/>
            <a:rect r="r" b="b" t="t" l="l"/>
            <a:pathLst>
              <a:path h="2158001" w="3537707">
                <a:moveTo>
                  <a:pt x="0" y="0"/>
                </a:moveTo>
                <a:lnTo>
                  <a:pt x="3537707" y="0"/>
                </a:lnTo>
                <a:lnTo>
                  <a:pt x="3537707" y="2158002"/>
                </a:lnTo>
                <a:lnTo>
                  <a:pt x="0" y="2158002"/>
                </a:lnTo>
                <a:lnTo>
                  <a:pt x="0" y="0"/>
                </a:lnTo>
                <a:close/>
              </a:path>
            </a:pathLst>
          </a:custGeom>
          <a:blipFill>
            <a:blip r:embed="rId4"/>
            <a:stretch>
              <a:fillRect l="0" t="0" r="0" b="0"/>
            </a:stretch>
          </a:blipFill>
        </p:spPr>
      </p:sp>
      <p:sp>
        <p:nvSpPr>
          <p:cNvPr name="Freeform 8" id="8"/>
          <p:cNvSpPr/>
          <p:nvPr/>
        </p:nvSpPr>
        <p:spPr>
          <a:xfrm flipH="false" flipV="false" rot="0">
            <a:off x="470475" y="4065483"/>
            <a:ext cx="3697670" cy="5788916"/>
          </a:xfrm>
          <a:custGeom>
            <a:avLst/>
            <a:gdLst/>
            <a:ahLst/>
            <a:cxnLst/>
            <a:rect r="r" b="b" t="t" l="l"/>
            <a:pathLst>
              <a:path h="5788916" w="3697670">
                <a:moveTo>
                  <a:pt x="0" y="0"/>
                </a:moveTo>
                <a:lnTo>
                  <a:pt x="3697670" y="0"/>
                </a:lnTo>
                <a:lnTo>
                  <a:pt x="3697670" y="5788916"/>
                </a:lnTo>
                <a:lnTo>
                  <a:pt x="0" y="5788916"/>
                </a:lnTo>
                <a:lnTo>
                  <a:pt x="0" y="0"/>
                </a:lnTo>
                <a:close/>
              </a:path>
            </a:pathLst>
          </a:custGeom>
          <a:blipFill>
            <a:blip r:embed="rId5"/>
            <a:stretch>
              <a:fillRect l="0" t="0" r="0" b="0"/>
            </a:stretch>
          </a:blipFill>
        </p:spPr>
      </p:sp>
      <p:sp>
        <p:nvSpPr>
          <p:cNvPr name="Freeform 9" id="9"/>
          <p:cNvSpPr/>
          <p:nvPr/>
        </p:nvSpPr>
        <p:spPr>
          <a:xfrm flipH="false" flipV="false" rot="0">
            <a:off x="14119742" y="4587797"/>
            <a:ext cx="3344292" cy="5266602"/>
          </a:xfrm>
          <a:custGeom>
            <a:avLst/>
            <a:gdLst/>
            <a:ahLst/>
            <a:cxnLst/>
            <a:rect r="r" b="b" t="t" l="l"/>
            <a:pathLst>
              <a:path h="5266602" w="3344292">
                <a:moveTo>
                  <a:pt x="0" y="0"/>
                </a:moveTo>
                <a:lnTo>
                  <a:pt x="3344292" y="0"/>
                </a:lnTo>
                <a:lnTo>
                  <a:pt x="3344292" y="5266602"/>
                </a:lnTo>
                <a:lnTo>
                  <a:pt x="0" y="5266602"/>
                </a:lnTo>
                <a:lnTo>
                  <a:pt x="0" y="0"/>
                </a:lnTo>
                <a:close/>
              </a:path>
            </a:pathLst>
          </a:custGeom>
          <a:blipFill>
            <a:blip r:embed="rId6"/>
            <a:stretch>
              <a:fillRect l="0" t="0" r="0" b="0"/>
            </a:stretch>
          </a:blipFill>
        </p:spPr>
      </p:sp>
      <p:sp>
        <p:nvSpPr>
          <p:cNvPr name="Freeform 10" id="10"/>
          <p:cNvSpPr/>
          <p:nvPr/>
        </p:nvSpPr>
        <p:spPr>
          <a:xfrm flipH="false" flipV="false" rot="0">
            <a:off x="11003378" y="7261250"/>
            <a:ext cx="4259793" cy="2593149"/>
          </a:xfrm>
          <a:custGeom>
            <a:avLst/>
            <a:gdLst/>
            <a:ahLst/>
            <a:cxnLst/>
            <a:rect r="r" b="b" t="t" l="l"/>
            <a:pathLst>
              <a:path h="2593149" w="4259793">
                <a:moveTo>
                  <a:pt x="0" y="0"/>
                </a:moveTo>
                <a:lnTo>
                  <a:pt x="4259793" y="0"/>
                </a:lnTo>
                <a:lnTo>
                  <a:pt x="4259793" y="2593149"/>
                </a:lnTo>
                <a:lnTo>
                  <a:pt x="0" y="2593149"/>
                </a:lnTo>
                <a:lnTo>
                  <a:pt x="0" y="0"/>
                </a:lnTo>
                <a:close/>
              </a:path>
            </a:pathLst>
          </a:custGeom>
          <a:blipFill>
            <a:blip r:embed="rId7"/>
            <a:stretch>
              <a:fillRect l="0" t="0" r="0" b="0"/>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313B2F"/>
        </a:solidFill>
      </p:bgPr>
    </p:bg>
    <p:spTree>
      <p:nvGrpSpPr>
        <p:cNvPr id="1" name=""/>
        <p:cNvGrpSpPr/>
        <p:nvPr/>
      </p:nvGrpSpPr>
      <p:grpSpPr>
        <a:xfrm>
          <a:off x="0" y="0"/>
          <a:ext cx="0" cy="0"/>
          <a:chOff x="0" y="0"/>
          <a:chExt cx="0" cy="0"/>
        </a:xfrm>
      </p:grpSpPr>
      <p:sp>
        <p:nvSpPr>
          <p:cNvPr name="AutoShape 2" id="2"/>
          <p:cNvSpPr/>
          <p:nvPr/>
        </p:nvSpPr>
        <p:spPr>
          <a:xfrm rot="0">
            <a:off x="-960344" y="8377986"/>
            <a:ext cx="19984571" cy="246870"/>
          </a:xfrm>
          <a:prstGeom prst="rect">
            <a:avLst/>
          </a:prstGeom>
          <a:solidFill>
            <a:srgbClr val="BEB6AE"/>
          </a:solidFill>
        </p:spPr>
      </p:sp>
      <p:sp>
        <p:nvSpPr>
          <p:cNvPr name="Freeform 3" id="3"/>
          <p:cNvSpPr/>
          <p:nvPr/>
        </p:nvSpPr>
        <p:spPr>
          <a:xfrm flipH="false" flipV="false" rot="0">
            <a:off x="10619452" y="7847584"/>
            <a:ext cx="5903946" cy="1924086"/>
          </a:xfrm>
          <a:custGeom>
            <a:avLst/>
            <a:gdLst/>
            <a:ahLst/>
            <a:cxnLst/>
            <a:rect r="r" b="b" t="t" l="l"/>
            <a:pathLst>
              <a:path h="1924086" w="5903946">
                <a:moveTo>
                  <a:pt x="0" y="0"/>
                </a:moveTo>
                <a:lnTo>
                  <a:pt x="5903946" y="0"/>
                </a:lnTo>
                <a:lnTo>
                  <a:pt x="5903946" y="1924087"/>
                </a:lnTo>
                <a:lnTo>
                  <a:pt x="0" y="1924087"/>
                </a:lnTo>
                <a:lnTo>
                  <a:pt x="0" y="0"/>
                </a:lnTo>
                <a:close/>
              </a:path>
            </a:pathLst>
          </a:custGeom>
          <a:blipFill>
            <a:blip r:embed="rId2"/>
            <a:stretch>
              <a:fillRect l="0" t="0" r="0" b="0"/>
            </a:stretch>
          </a:blipFill>
        </p:spPr>
      </p:sp>
      <p:sp>
        <p:nvSpPr>
          <p:cNvPr name="Freeform 4" id="4"/>
          <p:cNvSpPr/>
          <p:nvPr/>
        </p:nvSpPr>
        <p:spPr>
          <a:xfrm flipH="false" flipV="false" rot="5400000">
            <a:off x="10406636" y="398430"/>
            <a:ext cx="6018717" cy="8093391"/>
          </a:xfrm>
          <a:custGeom>
            <a:avLst/>
            <a:gdLst/>
            <a:ahLst/>
            <a:cxnLst/>
            <a:rect r="r" b="b" t="t" l="l"/>
            <a:pathLst>
              <a:path h="8093391" w="6018717">
                <a:moveTo>
                  <a:pt x="0" y="0"/>
                </a:moveTo>
                <a:lnTo>
                  <a:pt x="6018717" y="0"/>
                </a:lnTo>
                <a:lnTo>
                  <a:pt x="6018717" y="8093392"/>
                </a:lnTo>
                <a:lnTo>
                  <a:pt x="0" y="8093392"/>
                </a:lnTo>
                <a:lnTo>
                  <a:pt x="0" y="0"/>
                </a:lnTo>
                <a:close/>
              </a:path>
            </a:pathLst>
          </a:custGeom>
          <a:blipFill>
            <a:blip r:embed="rId3"/>
            <a:stretch>
              <a:fillRect l="0" t="0" r="0" b="0"/>
            </a:stretch>
          </a:blipFill>
        </p:spPr>
      </p:sp>
      <p:sp>
        <p:nvSpPr>
          <p:cNvPr name="TextBox 5" id="5"/>
          <p:cNvSpPr txBox="true"/>
          <p:nvPr/>
        </p:nvSpPr>
        <p:spPr>
          <a:xfrm rot="0">
            <a:off x="9309928" y="531527"/>
            <a:ext cx="8463624" cy="742316"/>
          </a:xfrm>
          <a:prstGeom prst="rect">
            <a:avLst/>
          </a:prstGeom>
        </p:spPr>
        <p:txBody>
          <a:bodyPr anchor="t" rtlCol="false" tIns="0" lIns="0" bIns="0" rIns="0">
            <a:spAutoFit/>
          </a:bodyPr>
          <a:lstStyle/>
          <a:p>
            <a:pPr algn="ctr">
              <a:lnSpc>
                <a:spcPts val="5600"/>
              </a:lnSpc>
            </a:pPr>
            <a:r>
              <a:rPr lang="en-US" sz="5600">
                <a:solidFill>
                  <a:srgbClr val="F3DEBF"/>
                </a:solidFill>
                <a:latin typeface="IM Fell Bold Italics"/>
              </a:rPr>
              <a:t>Top Cited Works</a:t>
            </a:r>
          </a:p>
        </p:txBody>
      </p:sp>
      <p:sp>
        <p:nvSpPr>
          <p:cNvPr name="Freeform 6" id="6"/>
          <p:cNvSpPr/>
          <p:nvPr/>
        </p:nvSpPr>
        <p:spPr>
          <a:xfrm flipH="false" flipV="false" rot="0">
            <a:off x="2519495" y="7942834"/>
            <a:ext cx="5431265" cy="1828836"/>
          </a:xfrm>
          <a:custGeom>
            <a:avLst/>
            <a:gdLst/>
            <a:ahLst/>
            <a:cxnLst/>
            <a:rect r="r" b="b" t="t" l="l"/>
            <a:pathLst>
              <a:path h="1828836" w="5431265">
                <a:moveTo>
                  <a:pt x="0" y="0"/>
                </a:moveTo>
                <a:lnTo>
                  <a:pt x="5431265" y="0"/>
                </a:lnTo>
                <a:lnTo>
                  <a:pt x="5431265" y="1828837"/>
                </a:lnTo>
                <a:lnTo>
                  <a:pt x="0" y="1828837"/>
                </a:lnTo>
                <a:lnTo>
                  <a:pt x="0" y="0"/>
                </a:lnTo>
                <a:close/>
              </a:path>
            </a:pathLst>
          </a:custGeom>
          <a:blipFill>
            <a:blip r:embed="rId4"/>
            <a:stretch>
              <a:fillRect l="0" t="-9949" r="-55364" b="-6309"/>
            </a:stretch>
          </a:blipFill>
        </p:spPr>
      </p:sp>
      <p:sp>
        <p:nvSpPr>
          <p:cNvPr name="Freeform 7" id="7"/>
          <p:cNvSpPr/>
          <p:nvPr/>
        </p:nvSpPr>
        <p:spPr>
          <a:xfrm flipH="false" flipV="false" rot="0">
            <a:off x="1772805" y="1435767"/>
            <a:ext cx="6924644" cy="6249892"/>
          </a:xfrm>
          <a:custGeom>
            <a:avLst/>
            <a:gdLst/>
            <a:ahLst/>
            <a:cxnLst/>
            <a:rect r="r" b="b" t="t" l="l"/>
            <a:pathLst>
              <a:path h="6249892" w="6924644">
                <a:moveTo>
                  <a:pt x="0" y="0"/>
                </a:moveTo>
                <a:lnTo>
                  <a:pt x="6924644" y="0"/>
                </a:lnTo>
                <a:lnTo>
                  <a:pt x="6924644" y="6249892"/>
                </a:lnTo>
                <a:lnTo>
                  <a:pt x="0" y="6249892"/>
                </a:lnTo>
                <a:lnTo>
                  <a:pt x="0" y="0"/>
                </a:lnTo>
                <a:close/>
              </a:path>
            </a:pathLst>
          </a:custGeom>
          <a:blipFill>
            <a:blip r:embed="rId5"/>
            <a:stretch>
              <a:fillRect l="0" t="0" r="0" b="0"/>
            </a:stretch>
          </a:blipFill>
        </p:spPr>
      </p:sp>
      <p:sp>
        <p:nvSpPr>
          <p:cNvPr name="TextBox 8" id="8"/>
          <p:cNvSpPr txBox="true"/>
          <p:nvPr/>
        </p:nvSpPr>
        <p:spPr>
          <a:xfrm rot="0">
            <a:off x="1028700" y="531527"/>
            <a:ext cx="8463624" cy="742316"/>
          </a:xfrm>
          <a:prstGeom prst="rect">
            <a:avLst/>
          </a:prstGeom>
        </p:spPr>
        <p:txBody>
          <a:bodyPr anchor="t" rtlCol="false" tIns="0" lIns="0" bIns="0" rIns="0">
            <a:spAutoFit/>
          </a:bodyPr>
          <a:lstStyle/>
          <a:p>
            <a:pPr algn="ctr">
              <a:lnSpc>
                <a:spcPts val="5600"/>
              </a:lnSpc>
            </a:pPr>
            <a:r>
              <a:rPr lang="en-US" sz="5600">
                <a:solidFill>
                  <a:srgbClr val="F3DEBF"/>
                </a:solidFill>
                <a:latin typeface="IM Fell Bold Italics"/>
              </a:rPr>
              <a:t>Top Cited Authors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313B2F"/>
        </a:solidFill>
      </p:bgPr>
    </p:bg>
    <p:spTree>
      <p:nvGrpSpPr>
        <p:cNvPr id="1" name=""/>
        <p:cNvGrpSpPr/>
        <p:nvPr/>
      </p:nvGrpSpPr>
      <p:grpSpPr>
        <a:xfrm>
          <a:off x="0" y="0"/>
          <a:ext cx="0" cy="0"/>
          <a:chOff x="0" y="0"/>
          <a:chExt cx="0" cy="0"/>
        </a:xfrm>
      </p:grpSpPr>
      <p:sp>
        <p:nvSpPr>
          <p:cNvPr name="Freeform 2" id="2"/>
          <p:cNvSpPr/>
          <p:nvPr/>
        </p:nvSpPr>
        <p:spPr>
          <a:xfrm flipH="false" flipV="false" rot="0">
            <a:off x="-3561980" y="-4379210"/>
            <a:ext cx="5146873" cy="6716963"/>
          </a:xfrm>
          <a:custGeom>
            <a:avLst/>
            <a:gdLst/>
            <a:ahLst/>
            <a:cxnLst/>
            <a:rect r="r" b="b" t="t" l="l"/>
            <a:pathLst>
              <a:path h="6716963" w="5146873">
                <a:moveTo>
                  <a:pt x="0" y="0"/>
                </a:moveTo>
                <a:lnTo>
                  <a:pt x="5146872" y="0"/>
                </a:lnTo>
                <a:lnTo>
                  <a:pt x="5146872" y="6716962"/>
                </a:lnTo>
                <a:lnTo>
                  <a:pt x="0" y="6716962"/>
                </a:lnTo>
                <a:lnTo>
                  <a:pt x="0" y="0"/>
                </a:lnTo>
                <a:close/>
              </a:path>
            </a:pathLst>
          </a:custGeom>
          <a:blipFill>
            <a:blip r:embed="rId2"/>
            <a:stretch>
              <a:fillRect l="0" t="0" r="0" b="0"/>
            </a:stretch>
          </a:blipFill>
        </p:spPr>
      </p:sp>
      <p:sp>
        <p:nvSpPr>
          <p:cNvPr name="Freeform 3" id="3"/>
          <p:cNvSpPr/>
          <p:nvPr/>
        </p:nvSpPr>
        <p:spPr>
          <a:xfrm flipH="false" flipV="false" rot="-5400000">
            <a:off x="2033556" y="1378334"/>
            <a:ext cx="6114304" cy="9645627"/>
          </a:xfrm>
          <a:custGeom>
            <a:avLst/>
            <a:gdLst/>
            <a:ahLst/>
            <a:cxnLst/>
            <a:rect r="r" b="b" t="t" l="l"/>
            <a:pathLst>
              <a:path h="9645627" w="6114304">
                <a:moveTo>
                  <a:pt x="0" y="0"/>
                </a:moveTo>
                <a:lnTo>
                  <a:pt x="6114305" y="0"/>
                </a:lnTo>
                <a:lnTo>
                  <a:pt x="6114305" y="9645627"/>
                </a:lnTo>
                <a:lnTo>
                  <a:pt x="0" y="9645627"/>
                </a:lnTo>
                <a:lnTo>
                  <a:pt x="0" y="0"/>
                </a:lnTo>
                <a:close/>
              </a:path>
            </a:pathLst>
          </a:custGeom>
          <a:blipFill>
            <a:blip r:embed="rId3"/>
            <a:stretch>
              <a:fillRect l="0" t="0" r="0" b="0"/>
            </a:stretch>
          </a:blipFill>
        </p:spPr>
      </p:sp>
      <p:sp>
        <p:nvSpPr>
          <p:cNvPr name="Freeform 4" id="4"/>
          <p:cNvSpPr/>
          <p:nvPr/>
        </p:nvSpPr>
        <p:spPr>
          <a:xfrm flipH="false" flipV="false" rot="-5400000">
            <a:off x="10847573" y="1950557"/>
            <a:ext cx="6500230" cy="8115256"/>
          </a:xfrm>
          <a:custGeom>
            <a:avLst/>
            <a:gdLst/>
            <a:ahLst/>
            <a:cxnLst/>
            <a:rect r="r" b="b" t="t" l="l"/>
            <a:pathLst>
              <a:path h="8115256" w="6500230">
                <a:moveTo>
                  <a:pt x="0" y="0"/>
                </a:moveTo>
                <a:lnTo>
                  <a:pt x="6500229" y="0"/>
                </a:lnTo>
                <a:lnTo>
                  <a:pt x="6500229" y="8115256"/>
                </a:lnTo>
                <a:lnTo>
                  <a:pt x="0" y="8115256"/>
                </a:lnTo>
                <a:lnTo>
                  <a:pt x="0" y="0"/>
                </a:lnTo>
                <a:close/>
              </a:path>
            </a:pathLst>
          </a:custGeom>
          <a:blipFill>
            <a:blip r:embed="rId4"/>
            <a:stretch>
              <a:fillRect l="0" t="0" r="0" b="0"/>
            </a:stretch>
          </a:blipFill>
        </p:spPr>
      </p:sp>
      <p:sp>
        <p:nvSpPr>
          <p:cNvPr name="TextBox 5" id="5"/>
          <p:cNvSpPr txBox="true"/>
          <p:nvPr/>
        </p:nvSpPr>
        <p:spPr>
          <a:xfrm rot="0">
            <a:off x="2008276" y="1217004"/>
            <a:ext cx="11851290" cy="930275"/>
          </a:xfrm>
          <a:prstGeom prst="rect">
            <a:avLst/>
          </a:prstGeom>
        </p:spPr>
        <p:txBody>
          <a:bodyPr anchor="t" rtlCol="false" tIns="0" lIns="0" bIns="0" rIns="0">
            <a:spAutoFit/>
          </a:bodyPr>
          <a:lstStyle/>
          <a:p>
            <a:pPr>
              <a:lnSpc>
                <a:spcPts val="6999"/>
              </a:lnSpc>
            </a:pPr>
            <a:r>
              <a:rPr lang="en-US" sz="6999">
                <a:solidFill>
                  <a:srgbClr val="BEB6AE"/>
                </a:solidFill>
                <a:latin typeface="IM Fell Bold Italics"/>
              </a:rPr>
              <a:t>Database Construction</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2831624" y="4104130"/>
            <a:ext cx="12624753" cy="1036899"/>
          </a:xfrm>
          <a:prstGeom prst="rect">
            <a:avLst/>
          </a:prstGeom>
        </p:spPr>
        <p:txBody>
          <a:bodyPr anchor="t" rtlCol="false" tIns="0" lIns="0" bIns="0" rIns="0">
            <a:spAutoFit/>
          </a:bodyPr>
          <a:lstStyle/>
          <a:p>
            <a:pPr algn="ctr">
              <a:lnSpc>
                <a:spcPts val="8473"/>
              </a:lnSpc>
              <a:spcBef>
                <a:spcPct val="0"/>
              </a:spcBef>
            </a:pPr>
            <a:r>
              <a:rPr lang="en-US" sz="6052">
                <a:solidFill>
                  <a:srgbClr val="000000"/>
                </a:solidFill>
                <a:latin typeface="IM Fell Bold"/>
              </a:rPr>
              <a:t>Can you tell me a name of </a:t>
            </a:r>
            <a:r>
              <a:rPr lang="en-US" sz="6052">
                <a:solidFill>
                  <a:srgbClr val="4175A8"/>
                </a:solidFill>
                <a:latin typeface="IM Fell Bold"/>
              </a:rPr>
              <a:t>A </a:t>
            </a:r>
            <a:r>
              <a:rPr lang="en-US" sz="6052">
                <a:solidFill>
                  <a:srgbClr val="000000"/>
                </a:solidFill>
                <a:latin typeface="IM Fell Bold"/>
              </a:rPr>
              <a:t>philosopher?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5432110" y="370487"/>
            <a:ext cx="9273604" cy="11399921"/>
          </a:xfrm>
          <a:custGeom>
            <a:avLst/>
            <a:gdLst/>
            <a:ahLst/>
            <a:cxnLst/>
            <a:rect r="r" b="b" t="t" l="l"/>
            <a:pathLst>
              <a:path h="11399921" w="9273604">
                <a:moveTo>
                  <a:pt x="0" y="0"/>
                </a:moveTo>
                <a:lnTo>
                  <a:pt x="9273604" y="0"/>
                </a:lnTo>
                <a:lnTo>
                  <a:pt x="9273604" y="11399921"/>
                </a:lnTo>
                <a:lnTo>
                  <a:pt x="0" y="11399921"/>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p:cSld>
    <p:bg>
      <p:bgPr>
        <a:solidFill>
          <a:srgbClr val="FDFDFD"/>
        </a:solidFill>
      </p:bgPr>
    </p:bg>
    <p:spTree>
      <p:nvGrpSpPr>
        <p:cNvPr id="1" name=""/>
        <p:cNvGrpSpPr/>
        <p:nvPr/>
      </p:nvGrpSpPr>
      <p:grpSpPr>
        <a:xfrm>
          <a:off x="0" y="0"/>
          <a:ext cx="0" cy="0"/>
          <a:chOff x="0" y="0"/>
          <a:chExt cx="0" cy="0"/>
        </a:xfrm>
      </p:grpSpPr>
      <p:sp>
        <p:nvSpPr>
          <p:cNvPr name="TextBox 2" id="2"/>
          <p:cNvSpPr txBox="true"/>
          <p:nvPr/>
        </p:nvSpPr>
        <p:spPr>
          <a:xfrm rot="0">
            <a:off x="1076325" y="4332499"/>
            <a:ext cx="16135350" cy="860531"/>
          </a:xfrm>
          <a:prstGeom prst="rect">
            <a:avLst/>
          </a:prstGeom>
        </p:spPr>
        <p:txBody>
          <a:bodyPr anchor="t" rtlCol="false" tIns="0" lIns="0" bIns="0" rIns="0">
            <a:spAutoFit/>
          </a:bodyPr>
          <a:lstStyle/>
          <a:p>
            <a:pPr algn="ctr">
              <a:lnSpc>
                <a:spcPts val="7169"/>
              </a:lnSpc>
              <a:spcBef>
                <a:spcPct val="0"/>
              </a:spcBef>
            </a:pPr>
            <a:r>
              <a:rPr lang="en-US" sz="5120">
                <a:solidFill>
                  <a:srgbClr val="000000"/>
                </a:solidFill>
                <a:latin typeface="IM Fell Bold"/>
              </a:rPr>
              <a:t>Can you tell me a name of a philosopher who was </a:t>
            </a:r>
            <a:r>
              <a:rPr lang="en-US" sz="5120">
                <a:solidFill>
                  <a:srgbClr val="8395A6"/>
                </a:solidFill>
                <a:latin typeface="IM Fell Bold"/>
              </a:rPr>
              <a:t>NOT </a:t>
            </a:r>
            <a:r>
              <a:rPr lang="en-US" sz="5120">
                <a:solidFill>
                  <a:srgbClr val="000000"/>
                </a:solidFill>
                <a:latin typeface="IM Fell Bold"/>
              </a:rPr>
              <a:t>a man?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4866746" y="197896"/>
            <a:ext cx="8554508" cy="10663839"/>
          </a:xfrm>
          <a:custGeom>
            <a:avLst/>
            <a:gdLst/>
            <a:ahLst/>
            <a:cxnLst/>
            <a:rect r="r" b="b" t="t" l="l"/>
            <a:pathLst>
              <a:path h="10663839" w="8554508">
                <a:moveTo>
                  <a:pt x="0" y="0"/>
                </a:moveTo>
                <a:lnTo>
                  <a:pt x="8554508" y="0"/>
                </a:lnTo>
                <a:lnTo>
                  <a:pt x="8554508" y="10663839"/>
                </a:lnTo>
                <a:lnTo>
                  <a:pt x="0" y="10663839"/>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837881" y="957198"/>
            <a:ext cx="6884375" cy="8615612"/>
          </a:xfrm>
          <a:custGeom>
            <a:avLst/>
            <a:gdLst/>
            <a:ahLst/>
            <a:cxnLst/>
            <a:rect r="r" b="b" t="t" l="l"/>
            <a:pathLst>
              <a:path h="8615612" w="6884375">
                <a:moveTo>
                  <a:pt x="0" y="0"/>
                </a:moveTo>
                <a:lnTo>
                  <a:pt x="6884375" y="0"/>
                </a:lnTo>
                <a:lnTo>
                  <a:pt x="6884375" y="8615612"/>
                </a:lnTo>
                <a:lnTo>
                  <a:pt x="0" y="8615612"/>
                </a:lnTo>
                <a:lnTo>
                  <a:pt x="0" y="0"/>
                </a:lnTo>
                <a:close/>
              </a:path>
            </a:pathLst>
          </a:custGeom>
          <a:blipFill>
            <a:blip r:embed="rId2"/>
            <a:stretch>
              <a:fillRect l="0" t="0" r="0" b="0"/>
            </a:stretch>
          </a:blipFill>
        </p:spPr>
      </p:sp>
      <p:sp>
        <p:nvSpPr>
          <p:cNvPr name="Freeform 3" id="3"/>
          <p:cNvSpPr/>
          <p:nvPr/>
        </p:nvSpPr>
        <p:spPr>
          <a:xfrm flipH="false" flipV="false" rot="0">
            <a:off x="9095284" y="746919"/>
            <a:ext cx="6668430" cy="8615612"/>
          </a:xfrm>
          <a:custGeom>
            <a:avLst/>
            <a:gdLst/>
            <a:ahLst/>
            <a:cxnLst/>
            <a:rect r="r" b="b" t="t" l="l"/>
            <a:pathLst>
              <a:path h="8615612" w="6668430">
                <a:moveTo>
                  <a:pt x="0" y="0"/>
                </a:moveTo>
                <a:lnTo>
                  <a:pt x="6668430" y="0"/>
                </a:lnTo>
                <a:lnTo>
                  <a:pt x="6668430" y="8615612"/>
                </a:lnTo>
                <a:lnTo>
                  <a:pt x="0" y="8615612"/>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DAFfh7obCUc</dc:identifier>
  <dcterms:modified xsi:type="dcterms:W3CDTF">2011-08-01T06:04:30Z</dcterms:modified>
  <cp:revision>1</cp:revision>
  <dc:title>SWCE presentation</dc:title>
</cp:coreProperties>
</file>