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73"/>
  </p:notes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290" r:id="rId72"/>
  </p:sldIdLst>
  <p:sldSz cx="18288000" cy="10287000"/>
  <p:notesSz cx="6858000" cy="9144000"/>
  <p:embeddedFontLst>
    <p:embeddedFont>
      <p:font typeface="Lora" charset="1" panose="00000500000000000000"/>
      <p:regular r:id="rId6"/>
    </p:embeddedFont>
    <p:embeddedFont>
      <p:font typeface="Lora Bold" charset="1" panose="00000800000000000000"/>
      <p:regular r:id="rId7"/>
    </p:embeddedFont>
    <p:embeddedFont>
      <p:font typeface="Lora Italics" charset="1" panose="00000500000000000000"/>
      <p:regular r:id="rId8"/>
    </p:embeddedFont>
    <p:embeddedFont>
      <p:font typeface="Lora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Tex Gyre Termes" charset="1" panose="00000500000000000000"/>
      <p:regular r:id="rId14"/>
    </p:embeddedFont>
    <p:embeddedFont>
      <p:font typeface="Tex Gyre Termes Bold" charset="1" panose="00000800000000000000"/>
      <p:regular r:id="rId15"/>
    </p:embeddedFont>
    <p:embeddedFont>
      <p:font typeface="Tex Gyre Termes Italics" charset="1" panose="00000500000000000000"/>
      <p:regular r:id="rId16"/>
    </p:embeddedFont>
    <p:embeddedFont>
      <p:font typeface="Tex Gyre Termes Bold Italics" charset="1" panose="00000800000000000000"/>
      <p:regular r:id="rId17"/>
    </p:embeddedFont>
    <p:embeddedFont>
      <p:font typeface="Awesome Lathusca" charset="1" panose="00000000000000000000"/>
      <p:regular r:id="rId18"/>
    </p:embeddedFont>
    <p:embeddedFont>
      <p:font typeface="Awesome Lathusca Italics" charset="1" panose="00000000000000000000"/>
      <p:regular r:id="rId19"/>
    </p:embeddedFont>
    <p:embeddedFont>
      <p:font typeface="Montserrat" charset="1" panose="00000500000000000000"/>
      <p:regular r:id="rId20"/>
    </p:embeddedFont>
    <p:embeddedFont>
      <p:font typeface="Montserrat Bold" charset="1" panose="00000800000000000000"/>
      <p:regular r:id="rId21"/>
    </p:embeddedFont>
    <p:embeddedFont>
      <p:font typeface="Montserrat Italics" charset="1" panose="00000500000000000000"/>
      <p:regular r:id="rId22"/>
    </p:embeddedFont>
    <p:embeddedFont>
      <p:font typeface="Montserrat Bold Italics" charset="1" panose="00000800000000000000"/>
      <p:regular r:id="rId23"/>
    </p:embeddedFont>
    <p:embeddedFont>
      <p:font typeface="Montserrat Thin" charset="1" panose="00000300000000000000"/>
      <p:regular r:id="rId24"/>
    </p:embeddedFont>
    <p:embeddedFont>
      <p:font typeface="Montserrat Thin Italics" charset="1" panose="00000300000000000000"/>
      <p:regular r:id="rId25"/>
    </p:embeddedFont>
    <p:embeddedFont>
      <p:font typeface="Montserrat Extra-Light" charset="1" panose="00000300000000000000"/>
      <p:regular r:id="rId26"/>
    </p:embeddedFont>
    <p:embeddedFont>
      <p:font typeface="Montserrat Extra-Light Italics" charset="1" panose="00000300000000000000"/>
      <p:regular r:id="rId27"/>
    </p:embeddedFont>
    <p:embeddedFont>
      <p:font typeface="Montserrat Light" charset="1" panose="00000400000000000000"/>
      <p:regular r:id="rId28"/>
    </p:embeddedFont>
    <p:embeddedFont>
      <p:font typeface="Montserrat Light Italics" charset="1" panose="00000400000000000000"/>
      <p:regular r:id="rId29"/>
    </p:embeddedFont>
    <p:embeddedFont>
      <p:font typeface="Montserrat Medium" charset="1" panose="00000600000000000000"/>
      <p:regular r:id="rId30"/>
    </p:embeddedFont>
    <p:embeddedFont>
      <p:font typeface="Montserrat Medium Italics" charset="1" panose="00000600000000000000"/>
      <p:regular r:id="rId31"/>
    </p:embeddedFont>
    <p:embeddedFont>
      <p:font typeface="Montserrat Semi-Bold" charset="1" panose="00000700000000000000"/>
      <p:regular r:id="rId32"/>
    </p:embeddedFont>
    <p:embeddedFont>
      <p:font typeface="Montserrat Semi-Bold Italics" charset="1" panose="00000700000000000000"/>
      <p:regular r:id="rId33"/>
    </p:embeddedFont>
    <p:embeddedFont>
      <p:font typeface="Montserrat Ultra-Bold" charset="1" panose="00000900000000000000"/>
      <p:regular r:id="rId34"/>
    </p:embeddedFont>
    <p:embeddedFont>
      <p:font typeface="Montserrat Ultra-Bold Italics" charset="1" panose="00000900000000000000"/>
      <p:regular r:id="rId35"/>
    </p:embeddedFont>
    <p:embeddedFont>
      <p:font typeface="Montserrat Heavy" charset="1" panose="00000A00000000000000"/>
      <p:regular r:id="rId36"/>
    </p:embeddedFont>
    <p:embeddedFont>
      <p:font typeface="Montserrat Heavy Italics" charset="1" panose="00000A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notesSlides/notesSlide26.xml" Type="http://schemas.openxmlformats.org/officeDocument/2006/relationships/notesSlide"/><Relationship Id="rId101" Target="notesSlides/notesSlide27.xml" Type="http://schemas.openxmlformats.org/officeDocument/2006/relationships/notesSlide"/><Relationship Id="rId102" Target="notesSlides/notesSlide28.xml" Type="http://schemas.openxmlformats.org/officeDocument/2006/relationships/notes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slides/slide1.xml" Type="http://schemas.openxmlformats.org/officeDocument/2006/relationships/slide"/><Relationship Id="rId39" Target="slides/slide2.xml" Type="http://schemas.openxmlformats.org/officeDocument/2006/relationships/slide"/><Relationship Id="rId4" Target="theme/theme1.xml" Type="http://schemas.openxmlformats.org/officeDocument/2006/relationships/theme"/><Relationship Id="rId40" Target="slides/slide3.xml" Type="http://schemas.openxmlformats.org/officeDocument/2006/relationships/slide"/><Relationship Id="rId41" Target="slides/slide4.xml" Type="http://schemas.openxmlformats.org/officeDocument/2006/relationships/slide"/><Relationship Id="rId42" Target="slides/slide5.xml" Type="http://schemas.openxmlformats.org/officeDocument/2006/relationships/slide"/><Relationship Id="rId43" Target="slides/slide6.xml" Type="http://schemas.openxmlformats.org/officeDocument/2006/relationships/slide"/><Relationship Id="rId44" Target="slides/slide7.xml" Type="http://schemas.openxmlformats.org/officeDocument/2006/relationships/slide"/><Relationship Id="rId45" Target="slides/slide8.xml" Type="http://schemas.openxmlformats.org/officeDocument/2006/relationships/slide"/><Relationship Id="rId46" Target="slides/slide9.xml" Type="http://schemas.openxmlformats.org/officeDocument/2006/relationships/slide"/><Relationship Id="rId47" Target="slides/slide10.xml" Type="http://schemas.openxmlformats.org/officeDocument/2006/relationships/slide"/><Relationship Id="rId48" Target="slides/slide11.xml" Type="http://schemas.openxmlformats.org/officeDocument/2006/relationships/slide"/><Relationship Id="rId49" Target="slides/slide12.xml" Type="http://schemas.openxmlformats.org/officeDocument/2006/relationships/slide"/><Relationship Id="rId5" Target="tableStyles.xml" Type="http://schemas.openxmlformats.org/officeDocument/2006/relationships/tableStyles"/><Relationship Id="rId50" Target="slides/slide13.xml" Type="http://schemas.openxmlformats.org/officeDocument/2006/relationships/slide"/><Relationship Id="rId51" Target="slides/slide14.xml" Type="http://schemas.openxmlformats.org/officeDocument/2006/relationships/slide"/><Relationship Id="rId52" Target="slides/slide15.xml" Type="http://schemas.openxmlformats.org/officeDocument/2006/relationships/slide"/><Relationship Id="rId53" Target="slides/slide16.xml" Type="http://schemas.openxmlformats.org/officeDocument/2006/relationships/slide"/><Relationship Id="rId54" Target="slides/slide17.xml" Type="http://schemas.openxmlformats.org/officeDocument/2006/relationships/slide"/><Relationship Id="rId55" Target="slides/slide18.xml" Type="http://schemas.openxmlformats.org/officeDocument/2006/relationships/slide"/><Relationship Id="rId56" Target="slides/slide19.xml" Type="http://schemas.openxmlformats.org/officeDocument/2006/relationships/slide"/><Relationship Id="rId57" Target="slides/slide20.xml" Type="http://schemas.openxmlformats.org/officeDocument/2006/relationships/slide"/><Relationship Id="rId58" Target="slides/slide21.xml" Type="http://schemas.openxmlformats.org/officeDocument/2006/relationships/slide"/><Relationship Id="rId59" Target="slides/slide22.xml" Type="http://schemas.openxmlformats.org/officeDocument/2006/relationships/slide"/><Relationship Id="rId6" Target="fonts/font6.fntdata" Type="http://schemas.openxmlformats.org/officeDocument/2006/relationships/font"/><Relationship Id="rId60" Target="slides/slide23.xml" Type="http://schemas.openxmlformats.org/officeDocument/2006/relationships/slide"/><Relationship Id="rId61" Target="slides/slide24.xml" Type="http://schemas.openxmlformats.org/officeDocument/2006/relationships/slide"/><Relationship Id="rId62" Target="slides/slide25.xml" Type="http://schemas.openxmlformats.org/officeDocument/2006/relationships/slide"/><Relationship Id="rId63" Target="slides/slide26.xml" Type="http://schemas.openxmlformats.org/officeDocument/2006/relationships/slide"/><Relationship Id="rId64" Target="slides/slide27.xml" Type="http://schemas.openxmlformats.org/officeDocument/2006/relationships/slide"/><Relationship Id="rId65" Target="slides/slide28.xml" Type="http://schemas.openxmlformats.org/officeDocument/2006/relationships/slide"/><Relationship Id="rId66" Target="slides/slide29.xml" Type="http://schemas.openxmlformats.org/officeDocument/2006/relationships/slide"/><Relationship Id="rId67" Target="slides/slide30.xml" Type="http://schemas.openxmlformats.org/officeDocument/2006/relationships/slide"/><Relationship Id="rId68" Target="slides/slide31.xml" Type="http://schemas.openxmlformats.org/officeDocument/2006/relationships/slide"/><Relationship Id="rId69" Target="slides/slide32.xml" Type="http://schemas.openxmlformats.org/officeDocument/2006/relationships/slide"/><Relationship Id="rId7" Target="fonts/font7.fntdata" Type="http://schemas.openxmlformats.org/officeDocument/2006/relationships/font"/><Relationship Id="rId70" Target="slides/slide33.xml" Type="http://schemas.openxmlformats.org/officeDocument/2006/relationships/slide"/><Relationship Id="rId71" Target="slides/slide34.xml" Type="http://schemas.openxmlformats.org/officeDocument/2006/relationships/slide"/><Relationship Id="rId72" Target="slides/slide35.xml" Type="http://schemas.openxmlformats.org/officeDocument/2006/relationships/slide"/><Relationship Id="rId73" Target="notesMasters/notesMaster1.xml" Type="http://schemas.openxmlformats.org/officeDocument/2006/relationships/notesMaster"/><Relationship Id="rId74" Target="theme/theme2.xml" Type="http://schemas.openxmlformats.org/officeDocument/2006/relationships/theme"/><Relationship Id="rId75" Target="notesSlides/notesSlide1.xml" Type="http://schemas.openxmlformats.org/officeDocument/2006/relationships/notesSlide"/><Relationship Id="rId76" Target="notesSlides/notesSlide2.xml" Type="http://schemas.openxmlformats.org/officeDocument/2006/relationships/notesSlide"/><Relationship Id="rId77" Target="notesSlides/notesSlide3.xml" Type="http://schemas.openxmlformats.org/officeDocument/2006/relationships/notesSlide"/><Relationship Id="rId78" Target="notesSlides/notesSlide4.xml" Type="http://schemas.openxmlformats.org/officeDocument/2006/relationships/notesSlide"/><Relationship Id="rId79" Target="notesSlides/notesSlide5.xml" Type="http://schemas.openxmlformats.org/officeDocument/2006/relationships/notesSlide"/><Relationship Id="rId8" Target="fonts/font8.fntdata" Type="http://schemas.openxmlformats.org/officeDocument/2006/relationships/font"/><Relationship Id="rId80" Target="notesSlides/notesSlide6.xml" Type="http://schemas.openxmlformats.org/officeDocument/2006/relationships/notesSlide"/><Relationship Id="rId81" Target="notesSlides/notesSlide7.xml" Type="http://schemas.openxmlformats.org/officeDocument/2006/relationships/notesSlide"/><Relationship Id="rId82" Target="notesSlides/notesSlide8.xml" Type="http://schemas.openxmlformats.org/officeDocument/2006/relationships/notesSlide"/><Relationship Id="rId83" Target="notesSlides/notesSlide9.xml" Type="http://schemas.openxmlformats.org/officeDocument/2006/relationships/notesSlide"/><Relationship Id="rId84" Target="notesSlides/notesSlide10.xml" Type="http://schemas.openxmlformats.org/officeDocument/2006/relationships/notesSlide"/><Relationship Id="rId85" Target="notesSlides/notesSlide11.xml" Type="http://schemas.openxmlformats.org/officeDocument/2006/relationships/notesSlide"/><Relationship Id="rId86" Target="notesSlides/notesSlide12.xml" Type="http://schemas.openxmlformats.org/officeDocument/2006/relationships/notesSlide"/><Relationship Id="rId87" Target="notesSlides/notesSlide13.xml" Type="http://schemas.openxmlformats.org/officeDocument/2006/relationships/notesSlide"/><Relationship Id="rId88" Target="notesSlides/notesSlide14.xml" Type="http://schemas.openxmlformats.org/officeDocument/2006/relationships/notesSlide"/><Relationship Id="rId89" Target="notesSlides/notesSlide15.xml" Type="http://schemas.openxmlformats.org/officeDocument/2006/relationships/notesSlide"/><Relationship Id="rId9" Target="fonts/font9.fntdata" Type="http://schemas.openxmlformats.org/officeDocument/2006/relationships/font"/><Relationship Id="rId90" Target="notesSlides/notesSlide16.xml" Type="http://schemas.openxmlformats.org/officeDocument/2006/relationships/notesSlide"/><Relationship Id="rId91" Target="notesSlides/notesSlide17.xml" Type="http://schemas.openxmlformats.org/officeDocument/2006/relationships/notesSlide"/><Relationship Id="rId92" Target="notesSlides/notesSlide18.xml" Type="http://schemas.openxmlformats.org/officeDocument/2006/relationships/notesSlide"/><Relationship Id="rId93" Target="notesSlides/notesSlide19.xml" Type="http://schemas.openxmlformats.org/officeDocument/2006/relationships/notesSlide"/><Relationship Id="rId94" Target="notesSlides/notesSlide20.xml" Type="http://schemas.openxmlformats.org/officeDocument/2006/relationships/notesSlide"/><Relationship Id="rId95" Target="notesSlides/notesSlide21.xml" Type="http://schemas.openxmlformats.org/officeDocument/2006/relationships/notesSlide"/><Relationship Id="rId96" Target="notesSlides/notesSlide22.xml" Type="http://schemas.openxmlformats.org/officeDocument/2006/relationships/notesSlide"/><Relationship Id="rId97" Target="notesSlides/notesSlide23.xml" Type="http://schemas.openxmlformats.org/officeDocument/2006/relationships/notesSlide"/><Relationship Id="rId98" Target="notesSlides/notesSlide24.xml" Type="http://schemas.openxmlformats.org/officeDocument/2006/relationships/notesSlide"/><Relationship Id="rId99" Target="notesSlides/notesSlide25.xml" Type="http://schemas.openxmlformats.org/officeDocument/2006/relationships/notes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visualization of women philosopher netork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</a:t>
            </a:r>
          </a:p>
          <a:p>
            <a:r>
              <a:rPr lang="en-US"/>
              <a:t/>
            </a:r>
          </a:p>
          <a:p>
            <a:r>
              <a:rPr lang="en-US"/>
              <a:t>hmmm... What about emilie Du Chatelet </a:t>
            </a:r>
          </a:p>
          <a:p>
            <a:r>
              <a:rPr lang="en-US"/>
              <a:t/>
            </a:r>
          </a:p>
          <a:p>
            <a:r>
              <a:rPr lang="en-US"/>
              <a:t>very famous during her time </a:t>
            </a:r>
          </a:p>
          <a:p>
            <a:r>
              <a:rPr lang="en-US"/>
              <a:t/>
            </a:r>
          </a:p>
          <a:p>
            <a:r>
              <a:rPr lang="en-US"/>
              <a:t>multiple publications and subsequent discussions  </a:t>
            </a:r>
          </a:p>
          <a:p>
            <a:r>
              <a:rPr lang="en-US"/>
              <a:t/>
            </a:r>
          </a:p>
          <a:p>
            <a:r>
              <a:rPr lang="en-US"/>
              <a:t>She should have many links....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Junyi... video search for Emilie Du Chatelet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</a:p>
          <a:p>
            <a:r>
              <a:rPr lang="en-US"/>
              <a:t/>
            </a:r>
          </a:p>
          <a:p>
            <a:r>
              <a:rPr lang="en-US"/>
              <a:t>Influencer Links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</a:p>
          <a:p>
            <a:r>
              <a:rPr lang="en-US"/>
              <a:t/>
            </a:r>
          </a:p>
          <a:p>
            <a:r>
              <a:rPr lang="en-US"/>
              <a:t>much more dense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....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hmmm what about Princess Elisabeth ? </a:t>
            </a:r>
          </a:p>
          <a:p>
            <a:r>
              <a:rPr lang="en-US"/>
              <a:t/>
            </a:r>
          </a:p>
          <a:p>
            <a:r>
              <a:rPr lang="en-US"/>
              <a:t>she should have a ton of connections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Junyi...</a:t>
            </a:r>
          </a:p>
          <a:p>
            <a:r>
              <a:rPr lang="en-US"/>
              <a:t/>
            </a:r>
          </a:p>
          <a:p>
            <a:r>
              <a:rPr lang="en-US"/>
              <a:t>Princess Elisabeth only has no connections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is Project Vox? </a:t>
            </a:r>
          </a:p>
          <a:p>
            <a:r>
              <a:rPr lang="en-US"/>
              <a:t/>
            </a:r>
          </a:p>
          <a:p>
            <a:r>
              <a:rPr lang="en-US"/>
              <a:t>- website </a:t>
            </a:r>
          </a:p>
          <a:p>
            <a:r>
              <a:rPr lang="en-US"/>
              <a:t>- bring to light the missing voices </a:t>
            </a:r>
          </a:p>
          <a:p>
            <a:r>
              <a:rPr lang="en-US"/>
              <a:t>- non canonical philosophers into research and teaching materials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Oops .... </a:t>
            </a:r>
          </a:p>
          <a:p>
            <a:r>
              <a:rPr lang="en-US"/>
              <a:t/>
            </a:r>
          </a:p>
          <a:p>
            <a:r>
              <a:rPr lang="en-US"/>
              <a:t>making philosophical texts, connections, ideas condensed into an excel spreadsheet is not as simple as it sounds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Karen: brief explanation </a:t>
            </a:r>
          </a:p>
          <a:p>
            <a:r>
              <a:rPr lang="en-US"/>
              <a:t/>
            </a:r>
          </a:p>
          <a:p>
            <a:r>
              <a:rPr lang="en-US"/>
              <a:t>Ask Junyi: </a:t>
            </a:r>
          </a:p>
          <a:p>
            <a:r>
              <a:rPr lang="en-US"/>
              <a:t>why are we using a graph database?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</a:t>
            </a:r>
          </a:p>
          <a:p>
            <a:r>
              <a:rPr lang="en-US"/>
              <a:t/>
            </a:r>
          </a:p>
          <a:p>
            <a:r>
              <a:rPr lang="en-US"/>
              <a:t>Princess Elisabeth has connections 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talks about body as video plays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+ Junyi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Thank you Kelsey and Emilie!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Numerous women during the early enlightenment </a:t>
            </a:r>
          </a:p>
          <a:p>
            <a:r>
              <a:rPr lang="en-US"/>
              <a:t/>
            </a:r>
          </a:p>
          <a:p>
            <a:r>
              <a:rPr lang="en-US"/>
              <a:t>expanding beyond women and this time period.. what other voices are there? How can we tell those voices? What languages? Where?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Karen ???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= why are the women not a part of the main list?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Junyi </a:t>
            </a:r>
          </a:p>
          <a:p>
            <a:r>
              <a:rPr lang="en-US"/>
              <a:t/>
            </a:r>
          </a:p>
          <a:p>
            <a:r>
              <a:rPr lang="en-US"/>
              <a:t>Now we can see that there are a lot more women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jpe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0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28.jpeg" Type="http://schemas.openxmlformats.org/officeDocument/2006/relationships/image"/><Relationship Id="rId4" Target="../media/VAFEV6PUUvM.mp4" Type="http://schemas.openxmlformats.org/officeDocument/2006/relationships/video"/><Relationship Id="rId5" Target="../media/VAFEV6PUUvM.mp4" Type="http://schemas.microsoft.com/office/2007/relationships/media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31.jpeg" Type="http://schemas.openxmlformats.org/officeDocument/2006/relationships/image"/><Relationship Id="rId4" Target="../media/VAFEV4sOOiw.mp4" Type="http://schemas.openxmlformats.org/officeDocument/2006/relationships/video"/><Relationship Id="rId5" Target="../media/VAFEV4sOOiw.mp4" Type="http://schemas.microsoft.com/office/2007/relationships/media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.jpe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19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35.jpeg" Type="http://schemas.openxmlformats.org/officeDocument/2006/relationships/image"/><Relationship Id="rId4" Target="../media/VAFEV8LbVZ8.mp4" Type="http://schemas.openxmlformats.org/officeDocument/2006/relationships/video"/><Relationship Id="rId5" Target="../media/VAFEV8LbVZ8.mp4" Type="http://schemas.microsoft.com/office/2007/relationships/media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jpeg" Type="http://schemas.openxmlformats.org/officeDocument/2006/relationships/image"/><Relationship Id="rId4" Target="../media/image9.png" Type="http://schemas.openxmlformats.org/officeDocument/2006/relationships/image"/><Relationship Id="rId5" Target="../media/image17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jpe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.jpe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Relationship Id="rId5" Target="../media/image17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.jpeg" Type="http://schemas.openxmlformats.org/officeDocument/2006/relationships/image"/><Relationship Id="rId4" Target="../media/image37.png" Type="http://schemas.openxmlformats.org/officeDocument/2006/relationships/image"/><Relationship Id="rId5" Target="../media/image40.png" Type="http://schemas.openxmlformats.org/officeDocument/2006/relationships/image"/><Relationship Id="rId6" Target="../media/image39.pn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Relationship Id="rId5" Target="../media/image17.png" Type="http://schemas.openxmlformats.org/officeDocument/2006/relationships/image"/><Relationship Id="rId6" Target="../media/image42.png" Type="http://schemas.openxmlformats.org/officeDocument/2006/relationships/image"/><Relationship Id="rId7" Target="../media/image44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Relationship Id="rId5" Target="../media/image42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0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Relationship Id="rId5" Target="../media/image49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.jpeg" Type="http://schemas.openxmlformats.org/officeDocument/2006/relationships/image"/><Relationship Id="rId4" Target="../media/image32.png" Type="http://schemas.openxmlformats.org/officeDocument/2006/relationships/image"/><Relationship Id="rId5" Target="../media/image17.png" Type="http://schemas.openxmlformats.org/officeDocument/2006/relationships/image"/><Relationship Id="rId6" Target="../media/image42.png" Type="http://schemas.openxmlformats.org/officeDocument/2006/relationships/image"/><Relationship Id="rId7" Target="../media/image50.jpeg" Type="http://schemas.openxmlformats.org/officeDocument/2006/relationships/image"/><Relationship Id="rId8" Target="../media/VAFEWK_fr7w.mp4" Type="http://schemas.openxmlformats.org/officeDocument/2006/relationships/video"/><Relationship Id="rId9" Target="../media/VAFEWK_fr7w.mp4" Type="http://schemas.microsoft.com/office/2007/relationships/media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1.jpe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1.jpeg" Type="http://schemas.openxmlformats.org/officeDocument/2006/relationships/image"/><Relationship Id="rId4" Target="../media/image17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png" Type="http://schemas.openxmlformats.org/officeDocument/2006/relationships/image"/><Relationship Id="rId4" Target="../media/image4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Relationship Id="rId7" Target="../media/image58.png" Type="http://schemas.openxmlformats.org/officeDocument/2006/relationships/image"/><Relationship Id="rId8" Target="../media/image39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jpeg" Type="http://schemas.openxmlformats.org/officeDocument/2006/relationships/image"/><Relationship Id="rId4" Target="../media/image9.png" Type="http://schemas.openxmlformats.org/officeDocument/2006/relationships/image"/><Relationship Id="rId5" Target="../media/image5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png" Type="http://schemas.openxmlformats.org/officeDocument/2006/relationships/image"/><Relationship Id="rId4" Target="../media/image66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7" Target="../media/image69.png" Type="http://schemas.openxmlformats.org/officeDocument/2006/relationships/image"/><Relationship Id="rId8" Target="../media/image70.pn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png" Type="http://schemas.openxmlformats.org/officeDocument/2006/relationships/image"/><Relationship Id="rId2" Target="../media/image1.jpe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39.png" Type="http://schemas.openxmlformats.org/officeDocument/2006/relationships/image"/><Relationship Id="rId7" Target="../media/image74.pn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7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jpeg" Type="http://schemas.openxmlformats.org/officeDocument/2006/relationships/image"/><Relationship Id="rId4" Target="../media/image11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jpe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9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1.jpeg" Type="http://schemas.openxmlformats.org/officeDocument/2006/relationships/image"/><Relationship Id="rId4" Target="../media/VAFEV5UQcHY.mp4" Type="http://schemas.openxmlformats.org/officeDocument/2006/relationships/video"/><Relationship Id="rId5" Target="../media/VAFEV5UQcHY.mp4" Type="http://schemas.microsoft.com/office/2007/relationships/media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jpeg" Type="http://schemas.openxmlformats.org/officeDocument/2006/relationships/image"/><Relationship Id="rId4" Target="../media/image17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jpeg" Type="http://schemas.openxmlformats.org/officeDocument/2006/relationships/image"/><Relationship Id="rId4" Target="../media/image17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25.jpeg" Type="http://schemas.openxmlformats.org/officeDocument/2006/relationships/image"/><Relationship Id="rId4" Target="../media/VAFEV_FFUsE.mp4" Type="http://schemas.openxmlformats.org/officeDocument/2006/relationships/video"/><Relationship Id="rId5" Target="../media/VAFEV_FFUsE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21300">
            <a:off x="-263273" y="-3354348"/>
            <a:ext cx="18634070" cy="7127532"/>
          </a:xfrm>
          <a:custGeom>
            <a:avLst/>
            <a:gdLst/>
            <a:ahLst/>
            <a:cxnLst/>
            <a:rect r="r" b="b" t="t" l="l"/>
            <a:pathLst>
              <a:path h="7127532" w="18634070">
                <a:moveTo>
                  <a:pt x="0" y="0"/>
                </a:moveTo>
                <a:lnTo>
                  <a:pt x="18634070" y="0"/>
                </a:lnTo>
                <a:lnTo>
                  <a:pt x="18634070" y="7127531"/>
                </a:lnTo>
                <a:lnTo>
                  <a:pt x="0" y="7127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21300">
            <a:off x="-263273" y="4717874"/>
            <a:ext cx="18634070" cy="7127532"/>
          </a:xfrm>
          <a:custGeom>
            <a:avLst/>
            <a:gdLst/>
            <a:ahLst/>
            <a:cxnLst/>
            <a:rect r="r" b="b" t="t" l="l"/>
            <a:pathLst>
              <a:path h="7127532" w="18634070">
                <a:moveTo>
                  <a:pt x="0" y="0"/>
                </a:moveTo>
                <a:lnTo>
                  <a:pt x="18634070" y="0"/>
                </a:lnTo>
                <a:lnTo>
                  <a:pt x="18634070" y="7127532"/>
                </a:lnTo>
                <a:lnTo>
                  <a:pt x="0" y="7127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58275" y="-2068262"/>
            <a:ext cx="5690667" cy="6193923"/>
          </a:xfrm>
          <a:custGeom>
            <a:avLst/>
            <a:gdLst/>
            <a:ahLst/>
            <a:cxnLst/>
            <a:rect r="r" b="b" t="t" l="l"/>
            <a:pathLst>
              <a:path h="6193923" w="5690667">
                <a:moveTo>
                  <a:pt x="0" y="0"/>
                </a:moveTo>
                <a:lnTo>
                  <a:pt x="5690667" y="0"/>
                </a:lnTo>
                <a:lnTo>
                  <a:pt x="5690667" y="6193924"/>
                </a:lnTo>
                <a:lnTo>
                  <a:pt x="0" y="6193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42148" y="4580560"/>
            <a:ext cx="16963742" cy="2654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9"/>
              </a:lnSpc>
            </a:pPr>
            <a:r>
              <a:rPr lang="en-US" sz="9999" spc="-549">
                <a:solidFill>
                  <a:srgbClr val="624F39"/>
                </a:solidFill>
                <a:latin typeface="Lora"/>
              </a:rPr>
              <a:t>WOMEN</a:t>
            </a:r>
            <a:r>
              <a:rPr lang="en-US" sz="9999" spc="-549">
                <a:solidFill>
                  <a:srgbClr val="EFEBE0"/>
                </a:solidFill>
                <a:latin typeface="Lora"/>
              </a:rPr>
              <a:t> </a:t>
            </a:r>
          </a:p>
          <a:p>
            <a:pPr algn="ctr">
              <a:lnSpc>
                <a:spcPts val="10299"/>
              </a:lnSpc>
            </a:pPr>
            <a:r>
              <a:rPr lang="en-US" sz="9999" spc="-549">
                <a:solidFill>
                  <a:srgbClr val="EFEBE0"/>
                </a:solidFill>
                <a:latin typeface="Lora"/>
              </a:rPr>
              <a:t>PHILOSOPHERS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1891" y="8205440"/>
            <a:ext cx="1696374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79">
                <a:solidFill>
                  <a:srgbClr val="301C0F"/>
                </a:solidFill>
                <a:latin typeface="Lora"/>
              </a:rPr>
              <a:t>Presented by: Junyi Tao and Karen Nielsen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589312">
            <a:off x="15222744" y="6661825"/>
            <a:ext cx="4073111" cy="6977493"/>
          </a:xfrm>
          <a:custGeom>
            <a:avLst/>
            <a:gdLst/>
            <a:ahLst/>
            <a:cxnLst/>
            <a:rect r="r" b="b" t="t" l="l"/>
            <a:pathLst>
              <a:path h="6977493" w="4073111">
                <a:moveTo>
                  <a:pt x="0" y="0"/>
                </a:moveTo>
                <a:lnTo>
                  <a:pt x="4073112" y="0"/>
                </a:lnTo>
                <a:lnTo>
                  <a:pt x="4073112" y="6977493"/>
                </a:lnTo>
                <a:lnTo>
                  <a:pt x="0" y="6977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55294" y="3078297"/>
            <a:ext cx="16411076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629">
                <a:solidFill>
                  <a:srgbClr val="6D5723"/>
                </a:solidFill>
                <a:latin typeface="Lora"/>
              </a:rPr>
              <a:t>Marginalized and forgotten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5039" y="909433"/>
            <a:ext cx="10936335" cy="8468135"/>
          </a:xfrm>
          <a:custGeom>
            <a:avLst/>
            <a:gdLst/>
            <a:ahLst/>
            <a:cxnLst/>
            <a:rect r="r" b="b" t="t" l="l"/>
            <a:pathLst>
              <a:path h="8468135" w="10936335">
                <a:moveTo>
                  <a:pt x="0" y="0"/>
                </a:moveTo>
                <a:lnTo>
                  <a:pt x="10936335" y="0"/>
                </a:lnTo>
                <a:lnTo>
                  <a:pt x="10936335" y="8468134"/>
                </a:lnTo>
                <a:lnTo>
                  <a:pt x="0" y="846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36029" y="3500"/>
            <a:ext cx="3801294" cy="10283500"/>
          </a:xfrm>
          <a:custGeom>
            <a:avLst/>
            <a:gdLst/>
            <a:ahLst/>
            <a:cxnLst/>
            <a:rect r="r" b="b" t="t" l="l"/>
            <a:pathLst>
              <a:path h="10283500" w="3801294">
                <a:moveTo>
                  <a:pt x="0" y="0"/>
                </a:moveTo>
                <a:lnTo>
                  <a:pt x="3801293" y="0"/>
                </a:lnTo>
                <a:lnTo>
                  <a:pt x="3801293" y="10283500"/>
                </a:lnTo>
                <a:lnTo>
                  <a:pt x="0" y="1028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831784">
            <a:off x="11198374" y="677249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50911">
            <a:off x="-531763" y="4677653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365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765818" y="8743950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0" y="357736"/>
            <a:ext cx="18288000" cy="1042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3731" y="514350"/>
            <a:ext cx="8520269" cy="9258300"/>
          </a:xfrm>
          <a:custGeom>
            <a:avLst/>
            <a:gdLst/>
            <a:ahLst/>
            <a:cxnLst/>
            <a:rect r="r" b="b" t="t" l="l"/>
            <a:pathLst>
              <a:path h="9258300" w="8520269">
                <a:moveTo>
                  <a:pt x="0" y="0"/>
                </a:moveTo>
                <a:lnTo>
                  <a:pt x="8520269" y="0"/>
                </a:lnTo>
                <a:lnTo>
                  <a:pt x="852026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999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22435" y="514350"/>
            <a:ext cx="7944123" cy="9258300"/>
          </a:xfrm>
          <a:custGeom>
            <a:avLst/>
            <a:gdLst/>
            <a:ahLst/>
            <a:cxnLst/>
            <a:rect r="r" b="b" t="t" l="l"/>
            <a:pathLst>
              <a:path h="9258300" w="7944123">
                <a:moveTo>
                  <a:pt x="0" y="0"/>
                </a:moveTo>
                <a:lnTo>
                  <a:pt x="7944123" y="0"/>
                </a:lnTo>
                <a:lnTo>
                  <a:pt x="794412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11191">
            <a:off x="-644926" y="4599918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36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11191">
            <a:off x="-660376" y="8078270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7107">
            <a:off x="16803121" y="-780347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365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7107">
            <a:off x="8479435" y="177681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0" y="290753"/>
            <a:ext cx="18400245" cy="1048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3910262" y="-2262433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0" y="0"/>
                </a:lnTo>
                <a:lnTo>
                  <a:pt x="14870450" y="4524866"/>
                </a:lnTo>
                <a:lnTo>
                  <a:pt x="0" y="452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1407" y="6927850"/>
            <a:ext cx="764611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6000" spc="-60">
                <a:solidFill>
                  <a:srgbClr val="C6BDA5"/>
                </a:solidFill>
                <a:latin typeface="Lora Bold"/>
              </a:rPr>
              <a:t>Goal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21407" y="3706800"/>
            <a:ext cx="13604793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6000" spc="-60">
                <a:solidFill>
                  <a:srgbClr val="C6BDA5"/>
                </a:solidFill>
                <a:latin typeface="Lora Bold"/>
              </a:rPr>
              <a:t>Wiki InfluNet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955731" y="3846500"/>
            <a:ext cx="935517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C6BDA5"/>
                </a:solidFill>
                <a:latin typeface="Lora"/>
              </a:rPr>
              <a:t>Big Data = traditional narrative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1407" y="5248275"/>
            <a:ext cx="13604793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6000" spc="-60">
                <a:solidFill>
                  <a:srgbClr val="C6BDA5"/>
                </a:solidFill>
                <a:latin typeface="Lora Bold"/>
              </a:rPr>
              <a:t>Project Vox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955731" y="5282923"/>
            <a:ext cx="11332269" cy="1566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6"/>
              </a:lnSpc>
            </a:pPr>
            <a:r>
              <a:rPr lang="en-US" sz="4756">
                <a:solidFill>
                  <a:srgbClr val="C6BDA5"/>
                </a:solidFill>
                <a:latin typeface="Lora"/>
              </a:rPr>
              <a:t>Small Data = focus on missing voices</a:t>
            </a:r>
          </a:p>
          <a:p>
            <a:pPr>
              <a:lnSpc>
                <a:spcPts val="3805"/>
              </a:lnSpc>
            </a:pPr>
          </a:p>
          <a:p>
            <a:pPr>
              <a:lnSpc>
                <a:spcPts val="3805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276564" y="333375"/>
            <a:ext cx="10336601" cy="1390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38"/>
              </a:lnSpc>
            </a:pPr>
            <a:r>
              <a:rPr lang="en-US" sz="9032" spc="180">
                <a:solidFill>
                  <a:srgbClr val="301C0F"/>
                </a:solidFill>
                <a:latin typeface="Lora Bold Italics"/>
              </a:rPr>
              <a:t>What Can We do?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55731" y="6826251"/>
            <a:ext cx="10978268" cy="1917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99"/>
              </a:lnSpc>
            </a:pPr>
            <a:r>
              <a:rPr lang="en-US" sz="4999">
                <a:solidFill>
                  <a:srgbClr val="C6BDA5"/>
                </a:solidFill>
                <a:latin typeface="Lora"/>
              </a:rPr>
              <a:t>Restore and Reconnect the Narratives to the Bigger network </a:t>
            </a:r>
          </a:p>
          <a:p>
            <a:pPr>
              <a:lnSpc>
                <a:spcPts val="4999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07298" y="854726"/>
            <a:ext cx="10523555" cy="8577547"/>
          </a:xfrm>
          <a:custGeom>
            <a:avLst/>
            <a:gdLst/>
            <a:ahLst/>
            <a:cxnLst/>
            <a:rect r="r" b="b" t="t" l="l"/>
            <a:pathLst>
              <a:path h="8577547" w="10523555">
                <a:moveTo>
                  <a:pt x="0" y="0"/>
                </a:moveTo>
                <a:lnTo>
                  <a:pt x="10523555" y="0"/>
                </a:lnTo>
                <a:lnTo>
                  <a:pt x="10523555" y="8577548"/>
                </a:lnTo>
                <a:lnTo>
                  <a:pt x="0" y="8577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11780" y="28313"/>
            <a:ext cx="3613400" cy="10258687"/>
          </a:xfrm>
          <a:custGeom>
            <a:avLst/>
            <a:gdLst/>
            <a:ahLst/>
            <a:cxnLst/>
            <a:rect r="r" b="b" t="t" l="l"/>
            <a:pathLst>
              <a:path h="10258687" w="3613400">
                <a:moveTo>
                  <a:pt x="0" y="0"/>
                </a:moveTo>
                <a:lnTo>
                  <a:pt x="3613400" y="0"/>
                </a:lnTo>
                <a:lnTo>
                  <a:pt x="3613400" y="10258687"/>
                </a:lnTo>
                <a:lnTo>
                  <a:pt x="0" y="10258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4" t="-275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26503" y="5658005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3657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503585"/>
            <a:ext cx="18272553" cy="1027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550152" y="3345536"/>
            <a:ext cx="4689378" cy="6279187"/>
          </a:xfrm>
          <a:custGeom>
            <a:avLst/>
            <a:gdLst/>
            <a:ahLst/>
            <a:cxnLst/>
            <a:rect r="r" b="b" t="t" l="l"/>
            <a:pathLst>
              <a:path h="6279187" w="4689378">
                <a:moveTo>
                  <a:pt x="0" y="0"/>
                </a:moveTo>
                <a:lnTo>
                  <a:pt x="4689378" y="0"/>
                </a:lnTo>
                <a:lnTo>
                  <a:pt x="4689378" y="6279187"/>
                </a:lnTo>
                <a:lnTo>
                  <a:pt x="0" y="6279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339" t="-28227" r="0" b="-1552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24368" y="254138"/>
            <a:ext cx="10105400" cy="3637944"/>
          </a:xfrm>
          <a:custGeom>
            <a:avLst/>
            <a:gdLst/>
            <a:ahLst/>
            <a:cxnLst/>
            <a:rect r="r" b="b" t="t" l="l"/>
            <a:pathLst>
              <a:path h="3637944" w="10105400">
                <a:moveTo>
                  <a:pt x="0" y="0"/>
                </a:moveTo>
                <a:lnTo>
                  <a:pt x="10105400" y="0"/>
                </a:lnTo>
                <a:lnTo>
                  <a:pt x="10105400" y="3637944"/>
                </a:lnTo>
                <a:lnTo>
                  <a:pt x="0" y="3637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39139" y="5516442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365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36743" y="2203949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53657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5266055"/>
            <a:ext cx="7185850" cy="1583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00"/>
              </a:lnSpc>
            </a:pPr>
            <a:r>
              <a:rPr lang="en-US" sz="6100">
                <a:solidFill>
                  <a:srgbClr val="301C0F"/>
                </a:solidFill>
                <a:latin typeface="Lora"/>
              </a:rPr>
              <a:t>Make A Visualization!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116300" y="9404849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7668" y="3626090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124523">
            <a:off x="-1476651" y="1479615"/>
            <a:ext cx="9689219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0"/>
              </a:lnSpc>
            </a:pPr>
            <a:r>
              <a:rPr lang="en-US" sz="12000" spc="600">
                <a:solidFill>
                  <a:srgbClr val="301C0F"/>
                </a:solidFill>
                <a:latin typeface="Lora Italics"/>
              </a:rPr>
              <a:t>Vision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9789479">
            <a:off x="9521341" y="133598"/>
            <a:ext cx="12288935" cy="4424017"/>
          </a:xfrm>
          <a:custGeom>
            <a:avLst/>
            <a:gdLst/>
            <a:ahLst/>
            <a:cxnLst/>
            <a:rect r="r" b="b" t="t" l="l"/>
            <a:pathLst>
              <a:path h="4424017" w="12288935">
                <a:moveTo>
                  <a:pt x="0" y="0"/>
                </a:moveTo>
                <a:lnTo>
                  <a:pt x="12288935" y="0"/>
                </a:lnTo>
                <a:lnTo>
                  <a:pt x="12288935" y="4424016"/>
                </a:lnTo>
                <a:lnTo>
                  <a:pt x="0" y="4424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124523">
            <a:off x="9354764" y="1297894"/>
            <a:ext cx="9689219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0"/>
              </a:lnSpc>
            </a:pPr>
            <a:r>
              <a:rPr lang="en-US" sz="12000" spc="600">
                <a:solidFill>
                  <a:srgbClr val="301C0F"/>
                </a:solidFill>
                <a:latin typeface="Lora Italics"/>
              </a:rPr>
              <a:t>Actuality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5400000">
            <a:off x="11650400" y="3538461"/>
            <a:ext cx="5632210" cy="6836169"/>
          </a:xfrm>
          <a:custGeom>
            <a:avLst/>
            <a:gdLst/>
            <a:ahLst/>
            <a:cxnLst/>
            <a:rect r="r" b="b" t="t" l="l"/>
            <a:pathLst>
              <a:path h="6836169" w="5632210">
                <a:moveTo>
                  <a:pt x="0" y="0"/>
                </a:moveTo>
                <a:lnTo>
                  <a:pt x="5632210" y="0"/>
                </a:lnTo>
                <a:lnTo>
                  <a:pt x="5632210" y="6836169"/>
                </a:lnTo>
                <a:lnTo>
                  <a:pt x="0" y="6836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3314" r="-25393" b="-33314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704653" y="5379584"/>
            <a:ext cx="6697647" cy="4729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00"/>
              </a:lnSpc>
            </a:pPr>
            <a:r>
              <a:rPr lang="en-US" sz="6200">
                <a:solidFill>
                  <a:srgbClr val="301C0F"/>
                </a:solidFill>
                <a:latin typeface="Lora"/>
              </a:rPr>
              <a:t>Developing A Workflow and Method</a:t>
            </a:r>
          </a:p>
          <a:p>
            <a:pPr>
              <a:lnSpc>
                <a:spcPts val="6200"/>
              </a:lnSpc>
            </a:pPr>
          </a:p>
          <a:p>
            <a:pPr>
              <a:lnSpc>
                <a:spcPts val="6200"/>
              </a:lnSpc>
            </a:pPr>
          </a:p>
          <a:p>
            <a:pPr algn="l">
              <a:lnSpc>
                <a:spcPts val="620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41280"/>
          </a:xfrm>
          <a:custGeom>
            <a:avLst/>
            <a:gdLst/>
            <a:ahLst/>
            <a:cxnLst/>
            <a:rect r="r" b="b" t="t" l="l"/>
            <a:pathLst>
              <a:path h="10241280" w="1828800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2632" y="4228464"/>
            <a:ext cx="4325406" cy="4470303"/>
          </a:xfrm>
          <a:custGeom>
            <a:avLst/>
            <a:gdLst/>
            <a:ahLst/>
            <a:cxnLst/>
            <a:rect r="r" b="b" t="t" l="l"/>
            <a:pathLst>
              <a:path h="4470303" w="4325406">
                <a:moveTo>
                  <a:pt x="0" y="0"/>
                </a:moveTo>
                <a:lnTo>
                  <a:pt x="4325406" y="0"/>
                </a:lnTo>
                <a:lnTo>
                  <a:pt x="4325406" y="4470303"/>
                </a:lnTo>
                <a:lnTo>
                  <a:pt x="0" y="4470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7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6074">
            <a:off x="9896797" y="4383008"/>
            <a:ext cx="4235903" cy="4361291"/>
          </a:xfrm>
          <a:custGeom>
            <a:avLst/>
            <a:gdLst/>
            <a:ahLst/>
            <a:cxnLst/>
            <a:rect r="r" b="b" t="t" l="l"/>
            <a:pathLst>
              <a:path h="4361291" w="4235903">
                <a:moveTo>
                  <a:pt x="0" y="0"/>
                </a:moveTo>
                <a:lnTo>
                  <a:pt x="4235903" y="0"/>
                </a:lnTo>
                <a:lnTo>
                  <a:pt x="4235903" y="4361291"/>
                </a:lnTo>
                <a:lnTo>
                  <a:pt x="0" y="4361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5908051" y="2151326"/>
            <a:ext cx="2387738" cy="4885063"/>
          </a:xfrm>
          <a:custGeom>
            <a:avLst/>
            <a:gdLst/>
            <a:ahLst/>
            <a:cxnLst/>
            <a:rect r="r" b="b" t="t" l="l"/>
            <a:pathLst>
              <a:path h="4885063" w="2387738">
                <a:moveTo>
                  <a:pt x="0" y="0"/>
                </a:moveTo>
                <a:lnTo>
                  <a:pt x="2387738" y="0"/>
                </a:lnTo>
                <a:lnTo>
                  <a:pt x="2387738" y="4885063"/>
                </a:lnTo>
                <a:lnTo>
                  <a:pt x="0" y="48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937" t="0" r="-977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4328451" y="4447591"/>
            <a:ext cx="3985124" cy="4103088"/>
          </a:xfrm>
          <a:custGeom>
            <a:avLst/>
            <a:gdLst/>
            <a:ahLst/>
            <a:cxnLst/>
            <a:rect r="r" b="b" t="t" l="l"/>
            <a:pathLst>
              <a:path h="4103088" w="3985124">
                <a:moveTo>
                  <a:pt x="0" y="0"/>
                </a:moveTo>
                <a:lnTo>
                  <a:pt x="3985125" y="0"/>
                </a:lnTo>
                <a:lnTo>
                  <a:pt x="3985125" y="4103088"/>
                </a:lnTo>
                <a:lnTo>
                  <a:pt x="0" y="410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31199">
            <a:off x="-1054586" y="3786422"/>
            <a:ext cx="3848769" cy="1043979"/>
          </a:xfrm>
          <a:custGeom>
            <a:avLst/>
            <a:gdLst/>
            <a:ahLst/>
            <a:cxnLst/>
            <a:rect r="r" b="b" t="t" l="l"/>
            <a:pathLst>
              <a:path h="1043979" w="3848769">
                <a:moveTo>
                  <a:pt x="0" y="0"/>
                </a:moveTo>
                <a:lnTo>
                  <a:pt x="3848769" y="0"/>
                </a:lnTo>
                <a:lnTo>
                  <a:pt x="3848769" y="1043978"/>
                </a:lnTo>
                <a:lnTo>
                  <a:pt x="0" y="10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14372" y="5341250"/>
            <a:ext cx="2419350" cy="1347787"/>
          </a:xfrm>
          <a:custGeom>
            <a:avLst/>
            <a:gdLst/>
            <a:ahLst/>
            <a:cxnLst/>
            <a:rect r="r" b="b" t="t" l="l"/>
            <a:pathLst>
              <a:path h="1347787" w="2419350">
                <a:moveTo>
                  <a:pt x="0" y="0"/>
                </a:moveTo>
                <a:lnTo>
                  <a:pt x="2419349" y="0"/>
                </a:lnTo>
                <a:lnTo>
                  <a:pt x="2419349" y="1347788"/>
                </a:lnTo>
                <a:lnTo>
                  <a:pt x="0" y="1347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18755">
            <a:off x="9357839" y="4152270"/>
            <a:ext cx="2709603" cy="1243170"/>
          </a:xfrm>
          <a:custGeom>
            <a:avLst/>
            <a:gdLst/>
            <a:ahLst/>
            <a:cxnLst/>
            <a:rect r="r" b="b" t="t" l="l"/>
            <a:pathLst>
              <a:path h="1243170" w="2709603">
                <a:moveTo>
                  <a:pt x="0" y="0"/>
                </a:moveTo>
                <a:lnTo>
                  <a:pt x="2709603" y="0"/>
                </a:lnTo>
                <a:lnTo>
                  <a:pt x="2709603" y="1243170"/>
                </a:lnTo>
                <a:lnTo>
                  <a:pt x="0" y="1243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12544" y="3501644"/>
            <a:ext cx="2929975" cy="1613535"/>
          </a:xfrm>
          <a:custGeom>
            <a:avLst/>
            <a:gdLst/>
            <a:ahLst/>
            <a:cxnLst/>
            <a:rect r="r" b="b" t="t" l="l"/>
            <a:pathLst>
              <a:path h="1613535" w="2929975">
                <a:moveTo>
                  <a:pt x="0" y="0"/>
                </a:moveTo>
                <a:lnTo>
                  <a:pt x="2929975" y="0"/>
                </a:lnTo>
                <a:lnTo>
                  <a:pt x="2929975" y="1613535"/>
                </a:lnTo>
                <a:lnTo>
                  <a:pt x="0" y="16135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35707" y="673027"/>
            <a:ext cx="15800051" cy="2613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10000">
                <a:solidFill>
                  <a:srgbClr val="C6BDA5"/>
                </a:solidFill>
                <a:latin typeface="Awesome Lathusca Italics"/>
              </a:rPr>
              <a:t>Data transformation </a:t>
            </a:r>
            <a:r>
              <a:rPr lang="en-US" sz="10000">
                <a:solidFill>
                  <a:srgbClr val="86634D"/>
                </a:solidFill>
                <a:latin typeface="Awesome Lathusca Italics"/>
              </a:rPr>
              <a:t>sustainbale workflow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15231" y="4977996"/>
            <a:ext cx="4583269" cy="677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624F39"/>
                </a:solidFill>
                <a:latin typeface="Lora Bold Italics"/>
              </a:rPr>
              <a:t>Speadsheet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0357" y="5816301"/>
            <a:ext cx="4449956" cy="208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301C0F"/>
                </a:solidFill>
                <a:latin typeface="Lora"/>
              </a:rPr>
              <a:t>Design schema for relationships between philosophers</a:t>
            </a:r>
          </a:p>
          <a:p>
            <a:pPr algn="ctr">
              <a:lnSpc>
                <a:spcPts val="660"/>
              </a:lnSpc>
            </a:pPr>
          </a:p>
          <a:p>
            <a:pPr algn="ctr">
              <a:lnSpc>
                <a:spcPts val="330"/>
              </a:lnSpc>
            </a:pPr>
            <a:r>
              <a:rPr lang="en-US" sz="300">
                <a:solidFill>
                  <a:srgbClr val="301C0F"/>
                </a:solidFill>
                <a:latin typeface="Lora"/>
              </a:rPr>
              <a:t> </a:t>
            </a:r>
          </a:p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301C0F"/>
                </a:solidFill>
                <a:latin typeface="Lora"/>
              </a:rPr>
              <a:t>Be user-friendly for researchers to input data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174219" y="4928870"/>
            <a:ext cx="4302422" cy="66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900">
                <a:solidFill>
                  <a:srgbClr val="624F39"/>
                </a:solidFill>
                <a:latin typeface="Lora Bold Italics"/>
              </a:rPr>
              <a:t>Network Vis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34230" y="4928870"/>
            <a:ext cx="4281963" cy="1278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624F39"/>
                </a:solidFill>
                <a:latin typeface="Lora Bold Italics"/>
              </a:rPr>
              <a:t>Graph Database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74781" y="6344862"/>
            <a:ext cx="3741413" cy="140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3064">
                <a:solidFill>
                  <a:srgbClr val="301C0F"/>
                </a:solidFill>
                <a:latin typeface="Lora"/>
              </a:rPr>
              <a:t>Import Json files into neo4j, a graph database tool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96970" y="3626024"/>
            <a:ext cx="4355747" cy="674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624F39"/>
                </a:solidFill>
                <a:latin typeface="Lora Bold Italics"/>
              </a:rPr>
              <a:t>Json -&gt;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051800" y="4371032"/>
            <a:ext cx="4000916" cy="1291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955">
                <a:solidFill>
                  <a:srgbClr val="301C0F"/>
                </a:solidFill>
                <a:latin typeface="Lora"/>
              </a:rPr>
              <a:t>Transform spreadsheets to json </a:t>
            </a:r>
          </a:p>
          <a:p>
            <a:pPr algn="ctr">
              <a:lnSpc>
                <a:spcPts val="3428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4559068" y="6015380"/>
            <a:ext cx="3523890" cy="1787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2886">
                <a:solidFill>
                  <a:srgbClr val="301C0F"/>
                </a:solidFill>
                <a:latin typeface="Lora"/>
              </a:rPr>
              <a:t>Get insights from graph data</a:t>
            </a:r>
          </a:p>
          <a:p>
            <a:pPr algn="ctr">
              <a:lnSpc>
                <a:spcPts val="1114"/>
              </a:lnSpc>
            </a:pPr>
          </a:p>
          <a:p>
            <a:pPr algn="ctr">
              <a:lnSpc>
                <a:spcPts val="3261"/>
              </a:lnSpc>
            </a:pPr>
            <a:r>
              <a:rPr lang="en-US" sz="2886">
                <a:solidFill>
                  <a:srgbClr val="301C0F"/>
                </a:solidFill>
                <a:latin typeface="Lora"/>
              </a:rPr>
              <a:t>Make network visualizations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5400000">
            <a:off x="5616524" y="5249989"/>
            <a:ext cx="2970792" cy="4885063"/>
          </a:xfrm>
          <a:custGeom>
            <a:avLst/>
            <a:gdLst/>
            <a:ahLst/>
            <a:cxnLst/>
            <a:rect r="r" b="b" t="t" l="l"/>
            <a:pathLst>
              <a:path h="4885063" w="2970792">
                <a:moveTo>
                  <a:pt x="0" y="0"/>
                </a:moveTo>
                <a:lnTo>
                  <a:pt x="2970792" y="0"/>
                </a:lnTo>
                <a:lnTo>
                  <a:pt x="2970792" y="4885064"/>
                </a:lnTo>
                <a:lnTo>
                  <a:pt x="0" y="4885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855" t="0" r="-7852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924046" y="6394556"/>
            <a:ext cx="4355747" cy="674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624F39"/>
                </a:solidFill>
                <a:latin typeface="Lora Bold Italics"/>
              </a:rPr>
              <a:t>&lt;- Json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39043" y="6748032"/>
            <a:ext cx="4000916" cy="2148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</a:p>
          <a:p>
            <a:pPr algn="ctr">
              <a:lnSpc>
                <a:spcPts val="3428"/>
              </a:lnSpc>
            </a:pPr>
            <a:r>
              <a:rPr lang="en-US" sz="2955">
                <a:solidFill>
                  <a:srgbClr val="301C0F"/>
                </a:solidFill>
                <a:latin typeface="Lora"/>
              </a:rPr>
              <a:t>Transform json back to spreadsheets</a:t>
            </a:r>
          </a:p>
          <a:p>
            <a:pPr algn="ctr">
              <a:lnSpc>
                <a:spcPts val="3428"/>
              </a:lnSpc>
            </a:pPr>
            <a:r>
              <a:rPr lang="en-US" sz="2955">
                <a:solidFill>
                  <a:srgbClr val="301C0F"/>
                </a:solidFill>
                <a:latin typeface="Lora"/>
              </a:rPr>
              <a:t>for researchers to input new data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52323" y="647797"/>
            <a:ext cx="19440323" cy="8991406"/>
          </a:xfrm>
          <a:custGeom>
            <a:avLst/>
            <a:gdLst/>
            <a:ahLst/>
            <a:cxnLst/>
            <a:rect r="r" b="b" t="t" l="l"/>
            <a:pathLst>
              <a:path h="8991406" w="19440323">
                <a:moveTo>
                  <a:pt x="0" y="0"/>
                </a:moveTo>
                <a:lnTo>
                  <a:pt x="19440323" y="0"/>
                </a:lnTo>
                <a:lnTo>
                  <a:pt x="19440323" y="8991406"/>
                </a:lnTo>
                <a:lnTo>
                  <a:pt x="0" y="8991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74679">
            <a:off x="-3742497" y="1189144"/>
            <a:ext cx="5180349" cy="1638285"/>
          </a:xfrm>
          <a:custGeom>
            <a:avLst/>
            <a:gdLst/>
            <a:ahLst/>
            <a:cxnLst/>
            <a:rect r="r" b="b" t="t" l="l"/>
            <a:pathLst>
              <a:path h="1638285" w="5180349">
                <a:moveTo>
                  <a:pt x="0" y="0"/>
                </a:moveTo>
                <a:lnTo>
                  <a:pt x="5180348" y="0"/>
                </a:lnTo>
                <a:lnTo>
                  <a:pt x="5180348" y="1638285"/>
                </a:lnTo>
                <a:lnTo>
                  <a:pt x="0" y="16382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494302">
            <a:off x="16097759" y="9383845"/>
            <a:ext cx="3745233" cy="1184430"/>
          </a:xfrm>
          <a:custGeom>
            <a:avLst/>
            <a:gdLst/>
            <a:ahLst/>
            <a:cxnLst/>
            <a:rect r="r" b="b" t="t" l="l"/>
            <a:pathLst>
              <a:path h="1184430" w="3745233">
                <a:moveTo>
                  <a:pt x="0" y="0"/>
                </a:moveTo>
                <a:lnTo>
                  <a:pt x="3745233" y="0"/>
                </a:lnTo>
                <a:lnTo>
                  <a:pt x="3745233" y="1184430"/>
                </a:lnTo>
                <a:lnTo>
                  <a:pt x="0" y="118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05743" y="647797"/>
            <a:ext cx="19005608" cy="9184063"/>
          </a:xfrm>
          <a:custGeom>
            <a:avLst/>
            <a:gdLst/>
            <a:ahLst/>
            <a:cxnLst/>
            <a:rect r="r" b="b" t="t" l="l"/>
            <a:pathLst>
              <a:path h="9184063" w="19005608">
                <a:moveTo>
                  <a:pt x="0" y="0"/>
                </a:moveTo>
                <a:lnTo>
                  <a:pt x="19005609" y="0"/>
                </a:lnTo>
                <a:lnTo>
                  <a:pt x="19005609" y="9184063"/>
                </a:lnTo>
                <a:lnTo>
                  <a:pt x="0" y="9184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4973443" y="-1615281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1" y="0"/>
                </a:lnTo>
                <a:lnTo>
                  <a:pt x="14870451" y="4524865"/>
                </a:lnTo>
                <a:lnTo>
                  <a:pt x="0" y="4524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012353" y="7212008"/>
            <a:ext cx="12288935" cy="4424017"/>
          </a:xfrm>
          <a:custGeom>
            <a:avLst/>
            <a:gdLst/>
            <a:ahLst/>
            <a:cxnLst/>
            <a:rect r="r" b="b" t="t" l="l"/>
            <a:pathLst>
              <a:path h="4424017" w="12288935">
                <a:moveTo>
                  <a:pt x="0" y="0"/>
                </a:moveTo>
                <a:lnTo>
                  <a:pt x="12288935" y="0"/>
                </a:lnTo>
                <a:lnTo>
                  <a:pt x="12288935" y="4424017"/>
                </a:lnTo>
                <a:lnTo>
                  <a:pt x="0" y="4424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375412">
            <a:off x="-1976635" y="8928047"/>
            <a:ext cx="3987698" cy="991940"/>
          </a:xfrm>
          <a:custGeom>
            <a:avLst/>
            <a:gdLst/>
            <a:ahLst/>
            <a:cxnLst/>
            <a:rect r="r" b="b" t="t" l="l"/>
            <a:pathLst>
              <a:path h="991940" w="3987698">
                <a:moveTo>
                  <a:pt x="0" y="0"/>
                </a:moveTo>
                <a:lnTo>
                  <a:pt x="3987698" y="0"/>
                </a:lnTo>
                <a:lnTo>
                  <a:pt x="3987698" y="991940"/>
                </a:lnTo>
                <a:lnTo>
                  <a:pt x="0" y="99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468" y="2101299"/>
            <a:ext cx="18120532" cy="6951902"/>
          </a:xfrm>
          <a:custGeom>
            <a:avLst/>
            <a:gdLst/>
            <a:ahLst/>
            <a:cxnLst/>
            <a:rect r="r" b="b" t="t" l="l"/>
            <a:pathLst>
              <a:path h="6951902" w="18120532">
                <a:moveTo>
                  <a:pt x="0" y="0"/>
                </a:moveTo>
                <a:lnTo>
                  <a:pt x="18120532" y="0"/>
                </a:lnTo>
                <a:lnTo>
                  <a:pt x="18120532" y="6951902"/>
                </a:lnTo>
                <a:lnTo>
                  <a:pt x="0" y="6951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81221" y="770977"/>
            <a:ext cx="12874483" cy="882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0"/>
              </a:lnSpc>
            </a:pPr>
            <a:r>
              <a:rPr lang="en-US" sz="6630" spc="-66">
                <a:solidFill>
                  <a:srgbClr val="EFEBE0"/>
                </a:solidFill>
                <a:latin typeface="Lora Bold"/>
              </a:rPr>
              <a:t>Step 1. Data Collection Template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39239" y="2397464"/>
            <a:ext cx="6608051" cy="7513246"/>
          </a:xfrm>
          <a:custGeom>
            <a:avLst/>
            <a:gdLst/>
            <a:ahLst/>
            <a:cxnLst/>
            <a:rect r="r" b="b" t="t" l="l"/>
            <a:pathLst>
              <a:path h="7513246" w="6608051">
                <a:moveTo>
                  <a:pt x="0" y="0"/>
                </a:moveTo>
                <a:lnTo>
                  <a:pt x="6608051" y="0"/>
                </a:lnTo>
                <a:lnTo>
                  <a:pt x="6608051" y="7513245"/>
                </a:lnTo>
                <a:lnTo>
                  <a:pt x="0" y="7513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2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18755">
            <a:off x="1106746" y="2217987"/>
            <a:ext cx="2709603" cy="1243170"/>
          </a:xfrm>
          <a:custGeom>
            <a:avLst/>
            <a:gdLst/>
            <a:ahLst/>
            <a:cxnLst/>
            <a:rect r="r" b="b" t="t" l="l"/>
            <a:pathLst>
              <a:path h="1243170" w="2709603">
                <a:moveTo>
                  <a:pt x="0" y="0"/>
                </a:moveTo>
                <a:lnTo>
                  <a:pt x="2709602" y="0"/>
                </a:lnTo>
                <a:lnTo>
                  <a:pt x="2709602" y="1243169"/>
                </a:lnTo>
                <a:lnTo>
                  <a:pt x="0" y="124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08172" y="797830"/>
            <a:ext cx="10191282" cy="1266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10000">
                <a:solidFill>
                  <a:srgbClr val="9F6900"/>
                </a:solidFill>
                <a:latin typeface="Lora Italics"/>
              </a:rPr>
              <a:t>Hard </a:t>
            </a:r>
            <a:r>
              <a:rPr lang="en-US" sz="10000">
                <a:solidFill>
                  <a:srgbClr val="C6BDA5"/>
                </a:solidFill>
                <a:latin typeface="Lora Italics"/>
              </a:rPr>
              <a:t>Questions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91050" y="3857782"/>
            <a:ext cx="4152360" cy="689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4"/>
              </a:lnSpc>
            </a:pPr>
            <a:r>
              <a:rPr lang="en-US" sz="5164">
                <a:solidFill>
                  <a:srgbClr val="624F39"/>
                </a:solidFill>
                <a:latin typeface="Lora Bold Italics"/>
              </a:rPr>
              <a:t>Bias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95952" y="2041952"/>
            <a:ext cx="6731319" cy="7674920"/>
          </a:xfrm>
          <a:custGeom>
            <a:avLst/>
            <a:gdLst/>
            <a:ahLst/>
            <a:cxnLst/>
            <a:rect r="r" b="b" t="t" l="l"/>
            <a:pathLst>
              <a:path h="7674920" w="6731319">
                <a:moveTo>
                  <a:pt x="0" y="0"/>
                </a:moveTo>
                <a:lnTo>
                  <a:pt x="6731319" y="0"/>
                </a:lnTo>
                <a:lnTo>
                  <a:pt x="6731319" y="7674920"/>
                </a:lnTo>
                <a:lnTo>
                  <a:pt x="0" y="7674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4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087005">
            <a:off x="15317160" y="2864689"/>
            <a:ext cx="2419350" cy="1347787"/>
          </a:xfrm>
          <a:custGeom>
            <a:avLst/>
            <a:gdLst/>
            <a:ahLst/>
            <a:cxnLst/>
            <a:rect r="r" b="b" t="t" l="l"/>
            <a:pathLst>
              <a:path h="1347787" w="2419350">
                <a:moveTo>
                  <a:pt x="0" y="0"/>
                </a:moveTo>
                <a:lnTo>
                  <a:pt x="2419349" y="0"/>
                </a:lnTo>
                <a:lnTo>
                  <a:pt x="2419349" y="1347788"/>
                </a:lnTo>
                <a:lnTo>
                  <a:pt x="0" y="1347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76623" y="1629658"/>
            <a:ext cx="2929975" cy="1613535"/>
          </a:xfrm>
          <a:custGeom>
            <a:avLst/>
            <a:gdLst/>
            <a:ahLst/>
            <a:cxnLst/>
            <a:rect r="r" b="b" t="t" l="l"/>
            <a:pathLst>
              <a:path h="1613535" w="2929975">
                <a:moveTo>
                  <a:pt x="0" y="0"/>
                </a:moveTo>
                <a:lnTo>
                  <a:pt x="2929975" y="0"/>
                </a:lnTo>
                <a:lnTo>
                  <a:pt x="2929975" y="1613535"/>
                </a:lnTo>
                <a:lnTo>
                  <a:pt x="0" y="16135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877892" y="3587727"/>
            <a:ext cx="4351716" cy="677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000">
                <a:solidFill>
                  <a:srgbClr val="624F39"/>
                </a:solidFill>
                <a:latin typeface="Lora Bold Italics"/>
              </a:rPr>
              <a:t>Inclusion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42161" y="7345049"/>
            <a:ext cx="4859957" cy="63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2"/>
              </a:lnSpc>
            </a:pPr>
            <a:r>
              <a:rPr lang="en-US" sz="4792">
                <a:solidFill>
                  <a:srgbClr val="624F39"/>
                </a:solidFill>
                <a:latin typeface="Lora Bold Italics"/>
              </a:rPr>
              <a:t>Trust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530347">
            <a:off x="6275535" y="8534974"/>
            <a:ext cx="2210596" cy="1014225"/>
          </a:xfrm>
          <a:custGeom>
            <a:avLst/>
            <a:gdLst/>
            <a:ahLst/>
            <a:cxnLst/>
            <a:rect r="r" b="b" t="t" l="l"/>
            <a:pathLst>
              <a:path h="1014225" w="2210596">
                <a:moveTo>
                  <a:pt x="0" y="0"/>
                </a:moveTo>
                <a:lnTo>
                  <a:pt x="2210597" y="0"/>
                </a:lnTo>
                <a:lnTo>
                  <a:pt x="2210597" y="1014224"/>
                </a:lnTo>
                <a:lnTo>
                  <a:pt x="0" y="1014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944050" y="6042380"/>
            <a:ext cx="4563331" cy="70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5200">
                <a:solidFill>
                  <a:srgbClr val="624F39"/>
                </a:solidFill>
                <a:latin typeface="Lora Bold Italics"/>
              </a:rPr>
              <a:t>Sustainable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44050" y="7126493"/>
            <a:ext cx="4997719" cy="97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51"/>
              </a:lnSpc>
            </a:pPr>
            <a:r>
              <a:rPr lang="en-US" sz="3264">
                <a:solidFill>
                  <a:srgbClr val="301C0F"/>
                </a:solidFill>
                <a:latin typeface="Lora"/>
              </a:rPr>
              <a:t>How can this work for Project Vox in the future?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42161" y="5408118"/>
            <a:ext cx="4903630" cy="62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77"/>
              </a:lnSpc>
            </a:pPr>
            <a:r>
              <a:rPr lang="en-US" sz="4677">
                <a:solidFill>
                  <a:srgbClr val="624F39"/>
                </a:solidFill>
                <a:latin typeface="Lora Bold Italics"/>
              </a:rPr>
              <a:t>Missing Data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42161" y="6233211"/>
            <a:ext cx="4637231" cy="90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4"/>
              </a:lnSpc>
            </a:pPr>
            <a:r>
              <a:rPr lang="en-US" sz="3155">
                <a:solidFill>
                  <a:srgbClr val="301C0F"/>
                </a:solidFill>
                <a:latin typeface="Lora"/>
              </a:rPr>
              <a:t>There is always going to be something missing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25427" y="4604070"/>
            <a:ext cx="4332792" cy="42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5"/>
              </a:lnSpc>
            </a:pPr>
            <a:r>
              <a:rPr lang="en-US" sz="3155">
                <a:solidFill>
                  <a:srgbClr val="301C0F"/>
                </a:solidFill>
                <a:latin typeface="Lora"/>
              </a:rPr>
              <a:t>There is always bias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42161" y="8075036"/>
            <a:ext cx="5342313" cy="93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84"/>
              </a:lnSpc>
            </a:pPr>
            <a:r>
              <a:rPr lang="en-US" sz="3264">
                <a:solidFill>
                  <a:srgbClr val="301C0F"/>
                </a:solidFill>
                <a:latin typeface="Lora"/>
              </a:rPr>
              <a:t>How do we trust the data?</a:t>
            </a:r>
          </a:p>
          <a:p>
            <a:pPr>
              <a:lnSpc>
                <a:spcPts val="3264"/>
              </a:lnSpc>
            </a:pPr>
            <a:r>
              <a:rPr lang="en-US" sz="3264">
                <a:solidFill>
                  <a:srgbClr val="301C0F"/>
                </a:solidFill>
                <a:latin typeface="Lora"/>
              </a:rPr>
              <a:t>Data is falliable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77892" y="4331571"/>
            <a:ext cx="4285557" cy="141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88"/>
              </a:lnSpc>
            </a:pPr>
            <a:r>
              <a:rPr lang="en-US" sz="3264">
                <a:solidFill>
                  <a:srgbClr val="301C0F"/>
                </a:solidFill>
                <a:latin typeface="Lora"/>
              </a:rPr>
              <a:t>What to keep? </a:t>
            </a:r>
          </a:p>
          <a:p>
            <a:pPr>
              <a:lnSpc>
                <a:spcPts val="3688"/>
              </a:lnSpc>
            </a:pPr>
            <a:r>
              <a:rPr lang="en-US" sz="3264">
                <a:solidFill>
                  <a:srgbClr val="301C0F"/>
                </a:solidFill>
                <a:latin typeface="Lora"/>
              </a:rPr>
              <a:t>What to show? </a:t>
            </a:r>
          </a:p>
          <a:p>
            <a:pPr>
              <a:lnSpc>
                <a:spcPts val="3688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4513984" y="-1233733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1" y="0"/>
                </a:lnTo>
                <a:lnTo>
                  <a:pt x="14870451" y="4524866"/>
                </a:lnTo>
                <a:lnTo>
                  <a:pt x="0" y="452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563934" y="7878224"/>
            <a:ext cx="12288935" cy="4424017"/>
          </a:xfrm>
          <a:custGeom>
            <a:avLst/>
            <a:gdLst/>
            <a:ahLst/>
            <a:cxnLst/>
            <a:rect r="r" b="b" t="t" l="l"/>
            <a:pathLst>
              <a:path h="4424017" w="12288935">
                <a:moveTo>
                  <a:pt x="0" y="0"/>
                </a:moveTo>
                <a:lnTo>
                  <a:pt x="12288936" y="0"/>
                </a:lnTo>
                <a:lnTo>
                  <a:pt x="12288936" y="4424017"/>
                </a:lnTo>
                <a:lnTo>
                  <a:pt x="0" y="4424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375412">
            <a:off x="-965149" y="2391207"/>
            <a:ext cx="3987698" cy="991940"/>
          </a:xfrm>
          <a:custGeom>
            <a:avLst/>
            <a:gdLst/>
            <a:ahLst/>
            <a:cxnLst/>
            <a:rect r="r" b="b" t="t" l="l"/>
            <a:pathLst>
              <a:path h="991940" w="3987698">
                <a:moveTo>
                  <a:pt x="0" y="0"/>
                </a:moveTo>
                <a:lnTo>
                  <a:pt x="3987698" y="0"/>
                </a:lnTo>
                <a:lnTo>
                  <a:pt x="3987698" y="991940"/>
                </a:lnTo>
                <a:lnTo>
                  <a:pt x="0" y="99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05153" y="474998"/>
            <a:ext cx="9454147" cy="1689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0"/>
              </a:lnSpc>
            </a:pPr>
            <a:r>
              <a:rPr lang="en-US" sz="6630" spc="-66">
                <a:solidFill>
                  <a:srgbClr val="EFEBE0"/>
                </a:solidFill>
                <a:latin typeface="Lora Bold"/>
              </a:rPr>
              <a:t>Step 2. Spreadsheet </a:t>
            </a:r>
          </a:p>
          <a:p>
            <a:pPr algn="r">
              <a:lnSpc>
                <a:spcPts val="6430"/>
              </a:lnSpc>
            </a:pPr>
            <a:r>
              <a:rPr lang="en-US" sz="6430" spc="-64">
                <a:solidFill>
                  <a:srgbClr val="C6BDA5"/>
                </a:solidFill>
                <a:latin typeface="Lora Bold"/>
              </a:rPr>
              <a:t>(After Standardization)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2296" y="2391644"/>
            <a:ext cx="17623408" cy="12620034"/>
          </a:xfrm>
          <a:custGeom>
            <a:avLst/>
            <a:gdLst/>
            <a:ahLst/>
            <a:cxnLst/>
            <a:rect r="r" b="b" t="t" l="l"/>
            <a:pathLst>
              <a:path h="12620034" w="17623408">
                <a:moveTo>
                  <a:pt x="0" y="0"/>
                </a:moveTo>
                <a:lnTo>
                  <a:pt x="17623408" y="0"/>
                </a:lnTo>
                <a:lnTo>
                  <a:pt x="17623408" y="12620034"/>
                </a:lnTo>
                <a:lnTo>
                  <a:pt x="0" y="12620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0" t="-6129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4900854" y="-1051448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0" y="0"/>
                </a:lnTo>
                <a:lnTo>
                  <a:pt x="14870450" y="4524865"/>
                </a:lnTo>
                <a:lnTo>
                  <a:pt x="0" y="4524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7845">
            <a:off x="8326551" y="7631523"/>
            <a:ext cx="3987698" cy="991940"/>
          </a:xfrm>
          <a:custGeom>
            <a:avLst/>
            <a:gdLst/>
            <a:ahLst/>
            <a:cxnLst/>
            <a:rect r="r" b="b" t="t" l="l"/>
            <a:pathLst>
              <a:path h="991940" w="3987698">
                <a:moveTo>
                  <a:pt x="0" y="0"/>
                </a:moveTo>
                <a:lnTo>
                  <a:pt x="3987698" y="0"/>
                </a:lnTo>
                <a:lnTo>
                  <a:pt x="3987698" y="991940"/>
                </a:lnTo>
                <a:lnTo>
                  <a:pt x="0" y="99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1351" y="1747694"/>
            <a:ext cx="10316567" cy="6791611"/>
          </a:xfrm>
          <a:custGeom>
            <a:avLst/>
            <a:gdLst/>
            <a:ahLst/>
            <a:cxnLst/>
            <a:rect r="r" b="b" t="t" l="l"/>
            <a:pathLst>
              <a:path h="6791611" w="10316567">
                <a:moveTo>
                  <a:pt x="0" y="0"/>
                </a:moveTo>
                <a:lnTo>
                  <a:pt x="10316567" y="0"/>
                </a:lnTo>
                <a:lnTo>
                  <a:pt x="10316567" y="6791612"/>
                </a:lnTo>
                <a:lnTo>
                  <a:pt x="0" y="6791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8502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771131" y="676334"/>
            <a:ext cx="9786065" cy="775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5"/>
              </a:lnSpc>
            </a:pPr>
            <a:r>
              <a:rPr lang="en-US" sz="5795" spc="-57">
                <a:solidFill>
                  <a:srgbClr val="EFEBE0"/>
                </a:solidFill>
                <a:latin typeface="Lora Bold"/>
              </a:rPr>
              <a:t>Step 3. Transform to Json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67918" y="3943060"/>
            <a:ext cx="7281303" cy="5776373"/>
          </a:xfrm>
          <a:custGeom>
            <a:avLst/>
            <a:gdLst/>
            <a:ahLst/>
            <a:cxnLst/>
            <a:rect r="r" b="b" t="t" l="l"/>
            <a:pathLst>
              <a:path h="5776373" w="7281303">
                <a:moveTo>
                  <a:pt x="0" y="0"/>
                </a:moveTo>
                <a:lnTo>
                  <a:pt x="7281303" y="0"/>
                </a:lnTo>
                <a:lnTo>
                  <a:pt x="7281303" y="5776373"/>
                </a:lnTo>
                <a:lnTo>
                  <a:pt x="0" y="5776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31124" r="-5053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18755">
            <a:off x="-651560" y="1126109"/>
            <a:ext cx="2709603" cy="1243170"/>
          </a:xfrm>
          <a:custGeom>
            <a:avLst/>
            <a:gdLst/>
            <a:ahLst/>
            <a:cxnLst/>
            <a:rect r="r" b="b" t="t" l="l"/>
            <a:pathLst>
              <a:path h="1243170" w="2709603">
                <a:moveTo>
                  <a:pt x="0" y="0"/>
                </a:moveTo>
                <a:lnTo>
                  <a:pt x="2709603" y="0"/>
                </a:lnTo>
                <a:lnTo>
                  <a:pt x="2709603" y="1243170"/>
                </a:lnTo>
                <a:lnTo>
                  <a:pt x="0" y="124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4513984" y="-1233733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1" y="0"/>
                </a:lnTo>
                <a:lnTo>
                  <a:pt x="14870451" y="4524866"/>
                </a:lnTo>
                <a:lnTo>
                  <a:pt x="0" y="452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22574" y="3449836"/>
            <a:ext cx="8784044" cy="6141058"/>
          </a:xfrm>
          <a:custGeom>
            <a:avLst/>
            <a:gdLst/>
            <a:ahLst/>
            <a:cxnLst/>
            <a:rect r="r" b="b" t="t" l="l"/>
            <a:pathLst>
              <a:path h="6141058" w="8784044">
                <a:moveTo>
                  <a:pt x="0" y="0"/>
                </a:moveTo>
                <a:lnTo>
                  <a:pt x="8784045" y="0"/>
                </a:lnTo>
                <a:lnTo>
                  <a:pt x="8784045" y="6141057"/>
                </a:lnTo>
                <a:lnTo>
                  <a:pt x="0" y="6141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528" t="-7215" r="-13546" b="-733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33766" y="2118194"/>
            <a:ext cx="8710234" cy="6478748"/>
          </a:xfrm>
          <a:custGeom>
            <a:avLst/>
            <a:gdLst/>
            <a:ahLst/>
            <a:cxnLst/>
            <a:rect r="r" b="b" t="t" l="l"/>
            <a:pathLst>
              <a:path h="6478748" w="8710234">
                <a:moveTo>
                  <a:pt x="0" y="0"/>
                </a:moveTo>
                <a:lnTo>
                  <a:pt x="8710234" y="0"/>
                </a:lnTo>
                <a:lnTo>
                  <a:pt x="8710234" y="6478748"/>
                </a:lnTo>
                <a:lnTo>
                  <a:pt x="0" y="647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37434" y="651157"/>
            <a:ext cx="12916816" cy="882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30"/>
              </a:lnSpc>
            </a:pPr>
            <a:r>
              <a:rPr lang="en-US" sz="6630" spc="-66">
                <a:solidFill>
                  <a:srgbClr val="EFEBE0"/>
                </a:solidFill>
                <a:latin typeface="Lora Bold"/>
              </a:rPr>
              <a:t>Step 4. Graph Database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18755">
            <a:off x="7398230" y="7818530"/>
            <a:ext cx="2709603" cy="1243170"/>
          </a:xfrm>
          <a:custGeom>
            <a:avLst/>
            <a:gdLst/>
            <a:ahLst/>
            <a:cxnLst/>
            <a:rect r="r" b="b" t="t" l="l"/>
            <a:pathLst>
              <a:path h="1243170" w="2709603">
                <a:moveTo>
                  <a:pt x="0" y="0"/>
                </a:moveTo>
                <a:lnTo>
                  <a:pt x="2709602" y="0"/>
                </a:lnTo>
                <a:lnTo>
                  <a:pt x="2709602" y="1243169"/>
                </a:lnTo>
                <a:lnTo>
                  <a:pt x="0" y="1243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4077498" y="-885214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0" y="0"/>
                </a:lnTo>
                <a:lnTo>
                  <a:pt x="14870450" y="4524866"/>
                </a:lnTo>
                <a:lnTo>
                  <a:pt x="0" y="452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8190" y="1722699"/>
            <a:ext cx="16691620" cy="8156132"/>
          </a:xfrm>
          <a:custGeom>
            <a:avLst/>
            <a:gdLst/>
            <a:ahLst/>
            <a:cxnLst/>
            <a:rect r="r" b="b" t="t" l="l"/>
            <a:pathLst>
              <a:path h="8156132" w="16691620">
                <a:moveTo>
                  <a:pt x="0" y="0"/>
                </a:moveTo>
                <a:lnTo>
                  <a:pt x="16691620" y="0"/>
                </a:lnTo>
                <a:lnTo>
                  <a:pt x="16691620" y="8156132"/>
                </a:lnTo>
                <a:lnTo>
                  <a:pt x="0" y="8156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95016" y="651157"/>
            <a:ext cx="13005204" cy="882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30"/>
              </a:lnSpc>
            </a:pPr>
            <a:r>
              <a:rPr lang="en-US" sz="6630" spc="-66">
                <a:solidFill>
                  <a:srgbClr val="EFEBE0"/>
                </a:solidFill>
                <a:latin typeface="Lora Bold"/>
              </a:rPr>
              <a:t>Interpersonal </a:t>
            </a:r>
            <a:r>
              <a:rPr lang="en-US" sz="6630" spc="-66">
                <a:solidFill>
                  <a:srgbClr val="664A2D"/>
                </a:solidFill>
                <a:latin typeface="Lora Bold"/>
              </a:rPr>
              <a:t>Connections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9422">
            <a:off x="4315189" y="-948705"/>
            <a:ext cx="14870450" cy="4524866"/>
          </a:xfrm>
          <a:custGeom>
            <a:avLst/>
            <a:gdLst/>
            <a:ahLst/>
            <a:cxnLst/>
            <a:rect r="r" b="b" t="t" l="l"/>
            <a:pathLst>
              <a:path h="4524866" w="14870450">
                <a:moveTo>
                  <a:pt x="0" y="0"/>
                </a:moveTo>
                <a:lnTo>
                  <a:pt x="14870450" y="0"/>
                </a:lnTo>
                <a:lnTo>
                  <a:pt x="14870450" y="4524866"/>
                </a:lnTo>
                <a:lnTo>
                  <a:pt x="0" y="452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563934" y="7878224"/>
            <a:ext cx="12288935" cy="4424017"/>
          </a:xfrm>
          <a:custGeom>
            <a:avLst/>
            <a:gdLst/>
            <a:ahLst/>
            <a:cxnLst/>
            <a:rect r="r" b="b" t="t" l="l"/>
            <a:pathLst>
              <a:path h="4424017" w="12288935">
                <a:moveTo>
                  <a:pt x="0" y="0"/>
                </a:moveTo>
                <a:lnTo>
                  <a:pt x="12288936" y="0"/>
                </a:lnTo>
                <a:lnTo>
                  <a:pt x="12288936" y="4424017"/>
                </a:lnTo>
                <a:lnTo>
                  <a:pt x="0" y="44240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67845">
            <a:off x="14511677" y="9198342"/>
            <a:ext cx="3987698" cy="991940"/>
          </a:xfrm>
          <a:custGeom>
            <a:avLst/>
            <a:gdLst/>
            <a:ahLst/>
            <a:cxnLst/>
            <a:rect r="r" b="b" t="t" l="l"/>
            <a:pathLst>
              <a:path h="991940" w="3987698">
                <a:moveTo>
                  <a:pt x="0" y="0"/>
                </a:moveTo>
                <a:lnTo>
                  <a:pt x="3987698" y="0"/>
                </a:lnTo>
                <a:lnTo>
                  <a:pt x="3987698" y="991940"/>
                </a:lnTo>
                <a:lnTo>
                  <a:pt x="0" y="99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8700" y="1573379"/>
            <a:ext cx="16230600" cy="912971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242421" y="649217"/>
            <a:ext cx="13005204" cy="882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630"/>
              </a:lnSpc>
            </a:pPr>
            <a:r>
              <a:rPr lang="en-US" sz="6630" spc="-66">
                <a:solidFill>
                  <a:srgbClr val="EFEBE0"/>
                </a:solidFill>
                <a:latin typeface="Lora Bold"/>
              </a:rPr>
              <a:t>Intellectual </a:t>
            </a:r>
            <a:r>
              <a:rPr lang="en-US" sz="6630" spc="-66">
                <a:solidFill>
                  <a:srgbClr val="664A2D"/>
                </a:solidFill>
                <a:latin typeface="Lora Bold"/>
              </a:rPr>
              <a:t>Connections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5353768" y="-2091725"/>
            <a:ext cx="6289644" cy="16529538"/>
          </a:xfrm>
          <a:custGeom>
            <a:avLst/>
            <a:gdLst/>
            <a:ahLst/>
            <a:cxnLst/>
            <a:rect r="r" b="b" t="t" l="l"/>
            <a:pathLst>
              <a:path h="16529538" w="6289644">
                <a:moveTo>
                  <a:pt x="0" y="0"/>
                </a:moveTo>
                <a:lnTo>
                  <a:pt x="6289644" y="0"/>
                </a:lnTo>
                <a:lnTo>
                  <a:pt x="6289644" y="16529538"/>
                </a:lnTo>
                <a:lnTo>
                  <a:pt x="0" y="16529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624" t="0" r="-7762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31199">
            <a:off x="470892" y="2506233"/>
            <a:ext cx="3848769" cy="1043979"/>
          </a:xfrm>
          <a:custGeom>
            <a:avLst/>
            <a:gdLst/>
            <a:ahLst/>
            <a:cxnLst/>
            <a:rect r="r" b="b" t="t" l="l"/>
            <a:pathLst>
              <a:path h="1043979" w="3848769">
                <a:moveTo>
                  <a:pt x="0" y="0"/>
                </a:moveTo>
                <a:lnTo>
                  <a:pt x="3848769" y="0"/>
                </a:lnTo>
                <a:lnTo>
                  <a:pt x="3848769" y="1043979"/>
                </a:lnTo>
                <a:lnTo>
                  <a:pt x="0" y="1043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36038" y="971047"/>
            <a:ext cx="7411555" cy="1450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10000">
                <a:solidFill>
                  <a:srgbClr val="C6BDA5"/>
                </a:solidFill>
                <a:latin typeface="Awesome Lathusca Italics"/>
              </a:rPr>
              <a:t>Other Things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95277" y="3974837"/>
            <a:ext cx="11909286" cy="633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3"/>
              </a:lnSpc>
            </a:pPr>
            <a:r>
              <a:rPr lang="en-US" sz="4753">
                <a:solidFill>
                  <a:srgbClr val="624F39"/>
                </a:solidFill>
                <a:latin typeface="Lora Bold Italics"/>
              </a:rPr>
              <a:t>Storymap timelines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95277" y="6904400"/>
            <a:ext cx="16915110" cy="571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624F39"/>
                </a:solidFill>
                <a:latin typeface="Lora Bold Italics"/>
              </a:rPr>
              <a:t>Documentation (1) Blog Posts (2) Metadata Schema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95277" y="7895001"/>
            <a:ext cx="11195471" cy="571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624F39"/>
                </a:solidFill>
                <a:latin typeface="Lora Bold Italics"/>
              </a:rPr>
              <a:t>Weekly Readings and Discussions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95277" y="5897063"/>
            <a:ext cx="11385277" cy="588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3"/>
              </a:lnSpc>
            </a:pPr>
            <a:r>
              <a:rPr lang="en-US" sz="4483">
                <a:solidFill>
                  <a:srgbClr val="624F39"/>
                </a:solidFill>
                <a:latin typeface="Lora Bold Italics"/>
              </a:rPr>
              <a:t>Text Analysis (Topic Modeling, etc.)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95277" y="4895850"/>
            <a:ext cx="10261596" cy="571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200">
                <a:solidFill>
                  <a:srgbClr val="624F39"/>
                </a:solidFill>
                <a:latin typeface="Lora Bold Italics"/>
              </a:rPr>
              <a:t>Develop Various Templates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1381362">
            <a:off x="14327405" y="6633425"/>
            <a:ext cx="3847384" cy="6590807"/>
          </a:xfrm>
          <a:custGeom>
            <a:avLst/>
            <a:gdLst/>
            <a:ahLst/>
            <a:cxnLst/>
            <a:rect r="r" b="b" t="t" l="l"/>
            <a:pathLst>
              <a:path h="6590807" w="3847384">
                <a:moveTo>
                  <a:pt x="0" y="0"/>
                </a:moveTo>
                <a:lnTo>
                  <a:pt x="3847384" y="0"/>
                </a:lnTo>
                <a:lnTo>
                  <a:pt x="3847384" y="6590808"/>
                </a:lnTo>
                <a:lnTo>
                  <a:pt x="0" y="6590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24368" y="-507154"/>
            <a:ext cx="21589829" cy="5161944"/>
          </a:xfrm>
          <a:custGeom>
            <a:avLst/>
            <a:gdLst/>
            <a:ahLst/>
            <a:cxnLst/>
            <a:rect r="r" b="b" t="t" l="l"/>
            <a:pathLst>
              <a:path h="5161944" w="21589829">
                <a:moveTo>
                  <a:pt x="0" y="0"/>
                </a:moveTo>
                <a:lnTo>
                  <a:pt x="21589829" y="0"/>
                </a:lnTo>
                <a:lnTo>
                  <a:pt x="21589829" y="5161944"/>
                </a:lnTo>
                <a:lnTo>
                  <a:pt x="0" y="5161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0046" r="0" b="-105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96328" y="5151755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36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64985" y="1885950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5365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887756">
            <a:off x="8598303" y="3848568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8279" y="3672780"/>
            <a:ext cx="4957456" cy="4952434"/>
          </a:xfrm>
          <a:custGeom>
            <a:avLst/>
            <a:gdLst/>
            <a:ahLst/>
            <a:cxnLst/>
            <a:rect r="r" b="b" t="t" l="l"/>
            <a:pathLst>
              <a:path h="4952434" w="4957456">
                <a:moveTo>
                  <a:pt x="0" y="0"/>
                </a:moveTo>
                <a:lnTo>
                  <a:pt x="4957456" y="0"/>
                </a:lnTo>
                <a:lnTo>
                  <a:pt x="4957456" y="4952434"/>
                </a:lnTo>
                <a:lnTo>
                  <a:pt x="0" y="49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78020" b="-2430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917" y="3626090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970060" y="3626090"/>
            <a:ext cx="4000972" cy="5780732"/>
          </a:xfrm>
          <a:custGeom>
            <a:avLst/>
            <a:gdLst/>
            <a:ahLst/>
            <a:cxnLst/>
            <a:rect r="r" b="b" t="t" l="l"/>
            <a:pathLst>
              <a:path h="5780732" w="4000972">
                <a:moveTo>
                  <a:pt x="0" y="0"/>
                </a:moveTo>
                <a:lnTo>
                  <a:pt x="4000972" y="0"/>
                </a:lnTo>
                <a:lnTo>
                  <a:pt x="4000972" y="5780732"/>
                </a:lnTo>
                <a:lnTo>
                  <a:pt x="0" y="57807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89435" b="-1030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86896">
            <a:off x="10660580" y="4347031"/>
            <a:ext cx="7249050" cy="4539253"/>
          </a:xfrm>
          <a:custGeom>
            <a:avLst/>
            <a:gdLst/>
            <a:ahLst/>
            <a:cxnLst/>
            <a:rect r="r" b="b" t="t" l="l"/>
            <a:pathLst>
              <a:path h="4539253" w="7249050">
                <a:moveTo>
                  <a:pt x="0" y="0"/>
                </a:moveTo>
                <a:lnTo>
                  <a:pt x="7249050" y="0"/>
                </a:lnTo>
                <a:lnTo>
                  <a:pt x="7249050" y="4539253"/>
                </a:lnTo>
                <a:lnTo>
                  <a:pt x="0" y="453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26156">
            <a:off x="169175" y="1162120"/>
            <a:ext cx="15028764" cy="169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455"/>
              </a:lnSpc>
            </a:pPr>
            <a:r>
              <a:rPr lang="en-US" sz="10350" spc="517">
                <a:solidFill>
                  <a:srgbClr val="EFEBE0"/>
                </a:solidFill>
                <a:latin typeface="Lora Bold Italics"/>
              </a:rPr>
              <a:t>Our </a:t>
            </a:r>
            <a:r>
              <a:rPr lang="en-US" sz="10350" spc="517">
                <a:solidFill>
                  <a:srgbClr val="620139"/>
                </a:solidFill>
                <a:latin typeface="Lora Bold Italics"/>
              </a:rPr>
              <a:t>amazing </a:t>
            </a:r>
            <a:r>
              <a:rPr lang="en-US" sz="10350" spc="517">
                <a:solidFill>
                  <a:srgbClr val="EFEBE0"/>
                </a:solidFill>
                <a:latin typeface="Lora Bold Italics"/>
              </a:rPr>
              <a:t>Team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91485">
            <a:off x="-2314282" y="-1513919"/>
            <a:ext cx="20676527" cy="4406685"/>
          </a:xfrm>
          <a:custGeom>
            <a:avLst/>
            <a:gdLst/>
            <a:ahLst/>
            <a:cxnLst/>
            <a:rect r="r" b="b" t="t" l="l"/>
            <a:pathLst>
              <a:path h="4406685" w="20676527">
                <a:moveTo>
                  <a:pt x="0" y="0"/>
                </a:moveTo>
                <a:lnTo>
                  <a:pt x="20676527" y="0"/>
                </a:lnTo>
                <a:lnTo>
                  <a:pt x="20676527" y="4406685"/>
                </a:lnTo>
                <a:lnTo>
                  <a:pt x="0" y="4406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96500" y="4152622"/>
            <a:ext cx="10172063" cy="1142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3"/>
              </a:lnSpc>
            </a:pPr>
            <a:r>
              <a:rPr lang="en-US" sz="9892">
                <a:solidFill>
                  <a:srgbClr val="7D5334"/>
                </a:solidFill>
                <a:latin typeface="Lora Bold Italics"/>
              </a:rPr>
              <a:t>Any Questions?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2338387" y="-3296785"/>
            <a:ext cx="6734174" cy="7329714"/>
          </a:xfrm>
          <a:custGeom>
            <a:avLst/>
            <a:gdLst/>
            <a:ahLst/>
            <a:cxnLst/>
            <a:rect r="r" b="b" t="t" l="l"/>
            <a:pathLst>
              <a:path h="7329714" w="6734174">
                <a:moveTo>
                  <a:pt x="0" y="0"/>
                </a:moveTo>
                <a:lnTo>
                  <a:pt x="6734174" y="0"/>
                </a:lnTo>
                <a:lnTo>
                  <a:pt x="6734174" y="7329713"/>
                </a:lnTo>
                <a:lnTo>
                  <a:pt x="0" y="7329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05599">
            <a:off x="15025529" y="3465283"/>
            <a:ext cx="3284010" cy="8680203"/>
          </a:xfrm>
          <a:custGeom>
            <a:avLst/>
            <a:gdLst/>
            <a:ahLst/>
            <a:cxnLst/>
            <a:rect r="r" b="b" t="t" l="l"/>
            <a:pathLst>
              <a:path h="8680203" w="3284010">
                <a:moveTo>
                  <a:pt x="0" y="0"/>
                </a:moveTo>
                <a:lnTo>
                  <a:pt x="3284011" y="0"/>
                </a:lnTo>
                <a:lnTo>
                  <a:pt x="3284011" y="8680204"/>
                </a:lnTo>
                <a:lnTo>
                  <a:pt x="0" y="868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05599">
            <a:off x="16928488" y="5808366"/>
            <a:ext cx="1954530" cy="8229600"/>
          </a:xfrm>
          <a:custGeom>
            <a:avLst/>
            <a:gdLst/>
            <a:ahLst/>
            <a:cxnLst/>
            <a:rect r="r" b="b" t="t" l="l"/>
            <a:pathLst>
              <a:path h="8229600" w="1954530">
                <a:moveTo>
                  <a:pt x="0" y="0"/>
                </a:moveTo>
                <a:lnTo>
                  <a:pt x="1954530" y="0"/>
                </a:lnTo>
                <a:lnTo>
                  <a:pt x="19545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707234" y="5143500"/>
            <a:ext cx="2580766" cy="6181476"/>
          </a:xfrm>
          <a:custGeom>
            <a:avLst/>
            <a:gdLst/>
            <a:ahLst/>
            <a:cxnLst/>
            <a:rect r="r" b="b" t="t" l="l"/>
            <a:pathLst>
              <a:path h="6181476" w="2580766">
                <a:moveTo>
                  <a:pt x="2580766" y="0"/>
                </a:moveTo>
                <a:lnTo>
                  <a:pt x="0" y="0"/>
                </a:lnTo>
                <a:lnTo>
                  <a:pt x="0" y="6181476"/>
                </a:lnTo>
                <a:lnTo>
                  <a:pt x="2580766" y="6181476"/>
                </a:lnTo>
                <a:lnTo>
                  <a:pt x="258076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48032">
            <a:off x="16377575" y="8177865"/>
            <a:ext cx="1622963" cy="904131"/>
          </a:xfrm>
          <a:custGeom>
            <a:avLst/>
            <a:gdLst/>
            <a:ahLst/>
            <a:cxnLst/>
            <a:rect r="r" b="b" t="t" l="l"/>
            <a:pathLst>
              <a:path h="904131" w="1622963">
                <a:moveTo>
                  <a:pt x="0" y="0"/>
                </a:moveTo>
                <a:lnTo>
                  <a:pt x="1622963" y="0"/>
                </a:lnTo>
                <a:lnTo>
                  <a:pt x="1622963" y="904131"/>
                </a:lnTo>
                <a:lnTo>
                  <a:pt x="0" y="9041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20894" y="6039086"/>
            <a:ext cx="10547669" cy="1276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900">
                <a:solidFill>
                  <a:srgbClr val="624F39"/>
                </a:solidFill>
                <a:latin typeface="Tex Gyre Termes"/>
              </a:rPr>
              <a:t>Check out our blog posts and the Project Vox website for more info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9624044" y="-357897"/>
            <a:ext cx="7273718" cy="11449958"/>
          </a:xfrm>
          <a:custGeom>
            <a:avLst/>
            <a:gdLst/>
            <a:ahLst/>
            <a:cxnLst/>
            <a:rect r="r" b="b" t="t" l="l"/>
            <a:pathLst>
              <a:path h="11449958" w="7273718">
                <a:moveTo>
                  <a:pt x="0" y="0"/>
                </a:moveTo>
                <a:lnTo>
                  <a:pt x="7273718" y="0"/>
                </a:lnTo>
                <a:lnTo>
                  <a:pt x="7273718" y="11449958"/>
                </a:lnTo>
                <a:lnTo>
                  <a:pt x="0" y="1144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24" r="0" b="-23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81362">
            <a:off x="15539369" y="6991596"/>
            <a:ext cx="3847384" cy="6590807"/>
          </a:xfrm>
          <a:custGeom>
            <a:avLst/>
            <a:gdLst/>
            <a:ahLst/>
            <a:cxnLst/>
            <a:rect r="r" b="b" t="t" l="l"/>
            <a:pathLst>
              <a:path h="6590807" w="3847384">
                <a:moveTo>
                  <a:pt x="0" y="0"/>
                </a:moveTo>
                <a:lnTo>
                  <a:pt x="3847384" y="0"/>
                </a:lnTo>
                <a:lnTo>
                  <a:pt x="3847384" y="6590808"/>
                </a:lnTo>
                <a:lnTo>
                  <a:pt x="0" y="6590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7545897" y="0"/>
            <a:ext cx="14695714" cy="10287000"/>
          </a:xfrm>
          <a:custGeom>
            <a:avLst/>
            <a:gdLst/>
            <a:ahLst/>
            <a:cxnLst/>
            <a:rect r="r" b="b" t="t" l="l"/>
            <a:pathLst>
              <a:path h="10287000" w="14695714">
                <a:moveTo>
                  <a:pt x="0" y="0"/>
                </a:moveTo>
                <a:lnTo>
                  <a:pt x="14695714" y="0"/>
                </a:lnTo>
                <a:lnTo>
                  <a:pt x="14695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62203">
            <a:off x="8038828" y="1947769"/>
            <a:ext cx="9815064" cy="6507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98"/>
              </a:lnSpc>
            </a:pPr>
          </a:p>
          <a:p>
            <a:pPr>
              <a:lnSpc>
                <a:spcPts val="4698"/>
              </a:lnSpc>
            </a:pPr>
            <a:r>
              <a:rPr lang="en-US" sz="3729">
                <a:solidFill>
                  <a:srgbClr val="000000"/>
                </a:solidFill>
                <a:latin typeface="Tex Gyre Termes Bold"/>
              </a:rPr>
              <a:t>- Expand and challenge the traditional philosophical canon</a:t>
            </a:r>
          </a:p>
          <a:p>
            <a:pPr>
              <a:lnSpc>
                <a:spcPts val="4698"/>
              </a:lnSpc>
            </a:pPr>
          </a:p>
          <a:p>
            <a:pPr>
              <a:lnSpc>
                <a:spcPts val="4698"/>
              </a:lnSpc>
            </a:pPr>
            <a:r>
              <a:rPr lang="en-US" sz="3729">
                <a:solidFill>
                  <a:srgbClr val="000000"/>
                </a:solidFill>
                <a:latin typeface="Tex Gyre Termes Bold"/>
              </a:rPr>
              <a:t>- Feature philosophers</a:t>
            </a:r>
            <a:r>
              <a:rPr lang="en-US" sz="3729">
                <a:solidFill>
                  <a:srgbClr val="6D5723"/>
                </a:solidFill>
                <a:latin typeface="Tex Gyre Termes Bold"/>
              </a:rPr>
              <a:t> unjustly ignored and excluded</a:t>
            </a:r>
            <a:r>
              <a:rPr lang="en-US" sz="3729">
                <a:solidFill>
                  <a:srgbClr val="000000"/>
                </a:solidFill>
                <a:latin typeface="Tex Gyre Termes Bold"/>
              </a:rPr>
              <a:t> from the narrative of the history of philosophy. </a:t>
            </a:r>
          </a:p>
          <a:p>
            <a:pPr>
              <a:lnSpc>
                <a:spcPts val="4698"/>
              </a:lnSpc>
            </a:pPr>
          </a:p>
          <a:p>
            <a:pPr>
              <a:lnSpc>
                <a:spcPts val="4698"/>
              </a:lnSpc>
            </a:pPr>
            <a:r>
              <a:rPr lang="en-US" sz="3729">
                <a:solidFill>
                  <a:srgbClr val="000000"/>
                </a:solidFill>
                <a:latin typeface="Tex Gyre Termes Bold"/>
              </a:rPr>
              <a:t>-  Provide resources to </a:t>
            </a:r>
            <a:r>
              <a:rPr lang="en-US" sz="3729">
                <a:solidFill>
                  <a:srgbClr val="6D5723"/>
                </a:solidFill>
                <a:latin typeface="Tex Gyre Termes Bold"/>
              </a:rPr>
              <a:t>educators and students</a:t>
            </a:r>
            <a:r>
              <a:rPr lang="en-US" sz="3729">
                <a:solidFill>
                  <a:srgbClr val="000000"/>
                </a:solidFill>
                <a:latin typeface="Tex Gyre Termes Bold"/>
              </a:rPr>
              <a:t> who would like to work on philosophers beyond that canon.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535924" y="658134"/>
            <a:ext cx="10121181" cy="78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3"/>
              </a:lnSpc>
            </a:pPr>
            <a:r>
              <a:rPr lang="en-US" sz="5903" spc="-59">
                <a:solidFill>
                  <a:srgbClr val="C6BDA5"/>
                </a:solidFill>
                <a:latin typeface="Lora Bold"/>
              </a:rPr>
              <a:t>Mission &amp; Research Purpose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67282" y="4762729"/>
            <a:ext cx="10172063" cy="1142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3"/>
              </a:lnSpc>
            </a:pPr>
            <a:r>
              <a:rPr lang="en-US" sz="9892">
                <a:solidFill>
                  <a:srgbClr val="BEB6AE"/>
                </a:solidFill>
                <a:latin typeface="Lora Bold Italics"/>
              </a:rPr>
              <a:t>Documentation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47" y="4033413"/>
            <a:ext cx="5287876" cy="6020311"/>
          </a:xfrm>
          <a:custGeom>
            <a:avLst/>
            <a:gdLst/>
            <a:ahLst/>
            <a:cxnLst/>
            <a:rect r="r" b="b" t="t" l="l"/>
            <a:pathLst>
              <a:path h="6020311" w="5287876">
                <a:moveTo>
                  <a:pt x="0" y="0"/>
                </a:moveTo>
                <a:lnTo>
                  <a:pt x="5287876" y="0"/>
                </a:lnTo>
                <a:lnTo>
                  <a:pt x="5287876" y="6020311"/>
                </a:lnTo>
                <a:lnTo>
                  <a:pt x="0" y="6020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0595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87333" y="647929"/>
            <a:ext cx="14513335" cy="1142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3"/>
              </a:lnSpc>
            </a:pPr>
            <a:r>
              <a:rPr lang="en-US" sz="9892">
                <a:solidFill>
                  <a:srgbClr val="BEB6AE"/>
                </a:solidFill>
                <a:latin typeface="Lora Bold Italics"/>
              </a:rPr>
              <a:t>...of Happy Moments!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781592" y="2066616"/>
            <a:ext cx="4477708" cy="7987108"/>
          </a:xfrm>
          <a:custGeom>
            <a:avLst/>
            <a:gdLst/>
            <a:ahLst/>
            <a:cxnLst/>
            <a:rect r="r" b="b" t="t" l="l"/>
            <a:pathLst>
              <a:path h="7987108" w="4477708">
                <a:moveTo>
                  <a:pt x="0" y="0"/>
                </a:moveTo>
                <a:lnTo>
                  <a:pt x="4477708" y="0"/>
                </a:lnTo>
                <a:lnTo>
                  <a:pt x="4477708" y="7987108"/>
                </a:lnTo>
                <a:lnTo>
                  <a:pt x="0" y="7987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528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13918" y="2299892"/>
            <a:ext cx="7556166" cy="4214496"/>
          </a:xfrm>
          <a:custGeom>
            <a:avLst/>
            <a:gdLst/>
            <a:ahLst/>
            <a:cxnLst/>
            <a:rect r="r" b="b" t="t" l="l"/>
            <a:pathLst>
              <a:path h="4214496" w="7556166">
                <a:moveTo>
                  <a:pt x="0" y="0"/>
                </a:moveTo>
                <a:lnTo>
                  <a:pt x="7556166" y="0"/>
                </a:lnTo>
                <a:lnTo>
                  <a:pt x="7556166" y="4214496"/>
                </a:lnTo>
                <a:lnTo>
                  <a:pt x="0" y="421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4123" r="0" b="-320398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89" y="691887"/>
            <a:ext cx="4946859" cy="6024773"/>
          </a:xfrm>
          <a:custGeom>
            <a:avLst/>
            <a:gdLst/>
            <a:ahLst/>
            <a:cxnLst/>
            <a:rect r="r" b="b" t="t" l="l"/>
            <a:pathLst>
              <a:path h="6024773" w="4946859">
                <a:moveTo>
                  <a:pt x="0" y="0"/>
                </a:moveTo>
                <a:lnTo>
                  <a:pt x="4946859" y="0"/>
                </a:lnTo>
                <a:lnTo>
                  <a:pt x="4946859" y="6024774"/>
                </a:lnTo>
                <a:lnTo>
                  <a:pt x="0" y="602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56544" y="3289735"/>
            <a:ext cx="5251142" cy="5968565"/>
          </a:xfrm>
          <a:custGeom>
            <a:avLst/>
            <a:gdLst/>
            <a:ahLst/>
            <a:cxnLst/>
            <a:rect r="r" b="b" t="t" l="l"/>
            <a:pathLst>
              <a:path h="5968565" w="5251142">
                <a:moveTo>
                  <a:pt x="0" y="0"/>
                </a:moveTo>
                <a:lnTo>
                  <a:pt x="5251142" y="0"/>
                </a:lnTo>
                <a:lnTo>
                  <a:pt x="5251142" y="5968565"/>
                </a:lnTo>
                <a:lnTo>
                  <a:pt x="0" y="5968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07686" y="510451"/>
            <a:ext cx="6636043" cy="3599861"/>
          </a:xfrm>
          <a:custGeom>
            <a:avLst/>
            <a:gdLst/>
            <a:ahLst/>
            <a:cxnLst/>
            <a:rect r="r" b="b" t="t" l="l"/>
            <a:pathLst>
              <a:path h="3599861" w="6636043">
                <a:moveTo>
                  <a:pt x="0" y="0"/>
                </a:moveTo>
                <a:lnTo>
                  <a:pt x="6636043" y="0"/>
                </a:lnTo>
                <a:lnTo>
                  <a:pt x="6636043" y="3599861"/>
                </a:lnTo>
                <a:lnTo>
                  <a:pt x="0" y="3599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32387" y="3547775"/>
            <a:ext cx="4914536" cy="6022715"/>
          </a:xfrm>
          <a:custGeom>
            <a:avLst/>
            <a:gdLst/>
            <a:ahLst/>
            <a:cxnLst/>
            <a:rect r="r" b="b" t="t" l="l"/>
            <a:pathLst>
              <a:path h="6022715" w="4914536">
                <a:moveTo>
                  <a:pt x="0" y="0"/>
                </a:moveTo>
                <a:lnTo>
                  <a:pt x="4914536" y="0"/>
                </a:lnTo>
                <a:lnTo>
                  <a:pt x="4914536" y="6022715"/>
                </a:lnTo>
                <a:lnTo>
                  <a:pt x="0" y="6022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35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5673" y="3384892"/>
            <a:ext cx="11673718" cy="2271642"/>
          </a:xfrm>
          <a:custGeom>
            <a:avLst/>
            <a:gdLst/>
            <a:ahLst/>
            <a:cxnLst/>
            <a:rect r="r" b="b" t="t" l="l"/>
            <a:pathLst>
              <a:path h="2271642" w="11673718">
                <a:moveTo>
                  <a:pt x="0" y="0"/>
                </a:moveTo>
                <a:lnTo>
                  <a:pt x="11673718" y="0"/>
                </a:lnTo>
                <a:lnTo>
                  <a:pt x="11673718" y="2271643"/>
                </a:lnTo>
                <a:lnTo>
                  <a:pt x="0" y="2271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07229" y="3384892"/>
            <a:ext cx="3252071" cy="2208626"/>
          </a:xfrm>
          <a:custGeom>
            <a:avLst/>
            <a:gdLst/>
            <a:ahLst/>
            <a:cxnLst/>
            <a:rect r="r" b="b" t="t" l="l"/>
            <a:pathLst>
              <a:path h="2208626" w="3252071">
                <a:moveTo>
                  <a:pt x="0" y="0"/>
                </a:moveTo>
                <a:lnTo>
                  <a:pt x="3252071" y="0"/>
                </a:lnTo>
                <a:lnTo>
                  <a:pt x="3252071" y="2208626"/>
                </a:lnTo>
                <a:lnTo>
                  <a:pt x="0" y="220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5673" y="5903505"/>
            <a:ext cx="5635891" cy="3790272"/>
          </a:xfrm>
          <a:custGeom>
            <a:avLst/>
            <a:gdLst/>
            <a:ahLst/>
            <a:cxnLst/>
            <a:rect r="r" b="b" t="t" l="l"/>
            <a:pathLst>
              <a:path h="3790272" w="5635891">
                <a:moveTo>
                  <a:pt x="0" y="0"/>
                </a:moveTo>
                <a:lnTo>
                  <a:pt x="5635891" y="0"/>
                </a:lnTo>
                <a:lnTo>
                  <a:pt x="5635891" y="3790272"/>
                </a:lnTo>
                <a:lnTo>
                  <a:pt x="0" y="37902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07229" y="5656535"/>
            <a:ext cx="2688172" cy="940126"/>
          </a:xfrm>
          <a:custGeom>
            <a:avLst/>
            <a:gdLst/>
            <a:ahLst/>
            <a:cxnLst/>
            <a:rect r="r" b="b" t="t" l="l"/>
            <a:pathLst>
              <a:path h="940126" w="2688172">
                <a:moveTo>
                  <a:pt x="0" y="0"/>
                </a:moveTo>
                <a:lnTo>
                  <a:pt x="2688172" y="0"/>
                </a:lnTo>
                <a:lnTo>
                  <a:pt x="2688172" y="940126"/>
                </a:lnTo>
                <a:lnTo>
                  <a:pt x="0" y="94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07229" y="7672204"/>
            <a:ext cx="1718054" cy="2013345"/>
          </a:xfrm>
          <a:custGeom>
            <a:avLst/>
            <a:gdLst/>
            <a:ahLst/>
            <a:cxnLst/>
            <a:rect r="r" b="b" t="t" l="l"/>
            <a:pathLst>
              <a:path h="2013345" w="1718054">
                <a:moveTo>
                  <a:pt x="0" y="0"/>
                </a:moveTo>
                <a:lnTo>
                  <a:pt x="1718054" y="0"/>
                </a:lnTo>
                <a:lnTo>
                  <a:pt x="1718054" y="2013345"/>
                </a:lnTo>
                <a:lnTo>
                  <a:pt x="0" y="2013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06785" y="5903505"/>
            <a:ext cx="4942203" cy="3537399"/>
          </a:xfrm>
          <a:custGeom>
            <a:avLst/>
            <a:gdLst/>
            <a:ahLst/>
            <a:cxnLst/>
            <a:rect r="r" b="b" t="t" l="l"/>
            <a:pathLst>
              <a:path h="3537399" w="4942203">
                <a:moveTo>
                  <a:pt x="0" y="0"/>
                </a:moveTo>
                <a:lnTo>
                  <a:pt x="4942203" y="0"/>
                </a:lnTo>
                <a:lnTo>
                  <a:pt x="4942203" y="3537399"/>
                </a:lnTo>
                <a:lnTo>
                  <a:pt x="0" y="3537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95872" y="6684022"/>
            <a:ext cx="3563428" cy="900822"/>
          </a:xfrm>
          <a:custGeom>
            <a:avLst/>
            <a:gdLst/>
            <a:ahLst/>
            <a:cxnLst/>
            <a:rect r="r" b="b" t="t" l="l"/>
            <a:pathLst>
              <a:path h="900822" w="3563428">
                <a:moveTo>
                  <a:pt x="0" y="0"/>
                </a:moveTo>
                <a:lnTo>
                  <a:pt x="3563428" y="0"/>
                </a:lnTo>
                <a:lnTo>
                  <a:pt x="3563428" y="900821"/>
                </a:lnTo>
                <a:lnTo>
                  <a:pt x="0" y="9008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26994" y="-370566"/>
            <a:ext cx="4016057" cy="2588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39"/>
              </a:lnSpc>
            </a:pPr>
            <a:r>
              <a:rPr lang="en-US" sz="13599" spc="271">
                <a:solidFill>
                  <a:srgbClr val="EFEBE0"/>
                </a:solidFill>
                <a:latin typeface="Awesome Lathusca Italics"/>
              </a:rPr>
              <a:t>more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77518" y="467634"/>
            <a:ext cx="5932963" cy="1292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EFEBE0"/>
                </a:solidFill>
                <a:latin typeface="Montserrat"/>
              </a:rPr>
              <a:t>Subheading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551462" y="1949124"/>
            <a:ext cx="10508139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FEBE0"/>
                </a:solidFill>
                <a:latin typeface="Montserrat"/>
              </a:rPr>
              <a:t>212/261 women philosophers are not even included in the philosopher list!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2523">
            <a:off x="-969916" y="3101140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2368576"/>
            <a:ext cx="18288000" cy="6041390"/>
          </a:xfrm>
          <a:custGeom>
            <a:avLst/>
            <a:gdLst/>
            <a:ahLst/>
            <a:cxnLst/>
            <a:rect r="r" b="b" t="t" l="l"/>
            <a:pathLst>
              <a:path h="6041390" w="18288000">
                <a:moveTo>
                  <a:pt x="0" y="0"/>
                </a:moveTo>
                <a:lnTo>
                  <a:pt x="18288000" y="0"/>
                </a:lnTo>
                <a:lnTo>
                  <a:pt x="18288000" y="6041390"/>
                </a:lnTo>
                <a:lnTo>
                  <a:pt x="0" y="604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38" r="0" b="-633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78322">
            <a:off x="-1588583" y="3784739"/>
            <a:ext cx="4777947" cy="6862401"/>
          </a:xfrm>
          <a:custGeom>
            <a:avLst/>
            <a:gdLst/>
            <a:ahLst/>
            <a:cxnLst/>
            <a:rect r="r" b="b" t="t" l="l"/>
            <a:pathLst>
              <a:path h="6862401" w="4777947">
                <a:moveTo>
                  <a:pt x="0" y="0"/>
                </a:moveTo>
                <a:lnTo>
                  <a:pt x="4777947" y="0"/>
                </a:lnTo>
                <a:lnTo>
                  <a:pt x="4777947" y="6862401"/>
                </a:lnTo>
                <a:lnTo>
                  <a:pt x="0" y="6862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52882">
            <a:off x="86667" y="8619122"/>
            <a:ext cx="1427447" cy="795212"/>
          </a:xfrm>
          <a:custGeom>
            <a:avLst/>
            <a:gdLst/>
            <a:ahLst/>
            <a:cxnLst/>
            <a:rect r="r" b="b" t="t" l="l"/>
            <a:pathLst>
              <a:path h="795212" w="1427447">
                <a:moveTo>
                  <a:pt x="0" y="0"/>
                </a:moveTo>
                <a:lnTo>
                  <a:pt x="1427447" y="0"/>
                </a:lnTo>
                <a:lnTo>
                  <a:pt x="1427447" y="795212"/>
                </a:lnTo>
                <a:lnTo>
                  <a:pt x="0" y="795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0391" y="2241104"/>
            <a:ext cx="4846040" cy="2283766"/>
          </a:xfrm>
          <a:custGeom>
            <a:avLst/>
            <a:gdLst/>
            <a:ahLst/>
            <a:cxnLst/>
            <a:rect r="r" b="b" t="t" l="l"/>
            <a:pathLst>
              <a:path h="2283766" w="4846040">
                <a:moveTo>
                  <a:pt x="0" y="0"/>
                </a:moveTo>
                <a:lnTo>
                  <a:pt x="4846039" y="0"/>
                </a:lnTo>
                <a:lnTo>
                  <a:pt x="4846039" y="2283766"/>
                </a:lnTo>
                <a:lnTo>
                  <a:pt x="0" y="22837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97285" y="2241104"/>
            <a:ext cx="10022692" cy="2128713"/>
          </a:xfrm>
          <a:custGeom>
            <a:avLst/>
            <a:gdLst/>
            <a:ahLst/>
            <a:cxnLst/>
            <a:rect r="r" b="b" t="t" l="l"/>
            <a:pathLst>
              <a:path h="2128713" w="10022692">
                <a:moveTo>
                  <a:pt x="0" y="0"/>
                </a:moveTo>
                <a:lnTo>
                  <a:pt x="10022692" y="0"/>
                </a:lnTo>
                <a:lnTo>
                  <a:pt x="10022692" y="2128714"/>
                </a:lnTo>
                <a:lnTo>
                  <a:pt x="0" y="21287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9969" y="5143500"/>
            <a:ext cx="9274705" cy="2762973"/>
          </a:xfrm>
          <a:custGeom>
            <a:avLst/>
            <a:gdLst/>
            <a:ahLst/>
            <a:cxnLst/>
            <a:rect r="r" b="b" t="t" l="l"/>
            <a:pathLst>
              <a:path h="2762973" w="9274705">
                <a:moveTo>
                  <a:pt x="0" y="0"/>
                </a:moveTo>
                <a:lnTo>
                  <a:pt x="9274705" y="0"/>
                </a:lnTo>
                <a:lnTo>
                  <a:pt x="9274705" y="2762973"/>
                </a:lnTo>
                <a:lnTo>
                  <a:pt x="0" y="2762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91675" y="7517140"/>
            <a:ext cx="6067625" cy="1348361"/>
          </a:xfrm>
          <a:custGeom>
            <a:avLst/>
            <a:gdLst/>
            <a:ahLst/>
            <a:cxnLst/>
            <a:rect r="r" b="b" t="t" l="l"/>
            <a:pathLst>
              <a:path h="1348361" w="6067625">
                <a:moveTo>
                  <a:pt x="0" y="0"/>
                </a:moveTo>
                <a:lnTo>
                  <a:pt x="6067625" y="0"/>
                </a:lnTo>
                <a:lnTo>
                  <a:pt x="6067625" y="1348361"/>
                </a:lnTo>
                <a:lnTo>
                  <a:pt x="0" y="134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91675" y="5975900"/>
            <a:ext cx="6295586" cy="1240040"/>
          </a:xfrm>
          <a:custGeom>
            <a:avLst/>
            <a:gdLst/>
            <a:ahLst/>
            <a:cxnLst/>
            <a:rect r="r" b="b" t="t" l="l"/>
            <a:pathLst>
              <a:path h="1240040" w="6295586">
                <a:moveTo>
                  <a:pt x="0" y="0"/>
                </a:moveTo>
                <a:lnTo>
                  <a:pt x="6295586" y="0"/>
                </a:lnTo>
                <a:lnTo>
                  <a:pt x="6295586" y="1240040"/>
                </a:lnTo>
                <a:lnTo>
                  <a:pt x="0" y="1240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53645" y="38601"/>
            <a:ext cx="16580710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240">
                <a:solidFill>
                  <a:srgbClr val="5D5340"/>
                </a:solidFill>
                <a:latin typeface="Awesome Lathusca Italics"/>
              </a:rPr>
              <a:t>More Statstics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586541" y="4586345"/>
            <a:ext cx="6894354" cy="434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955">
                <a:solidFill>
                  <a:srgbClr val="FFFFFF"/>
                </a:solidFill>
                <a:latin typeface="Lora"/>
              </a:rPr>
              <a:t>9908-9220) / 9908 = 6.9% | 688 in total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78311" y="5236986"/>
            <a:ext cx="6702584" cy="434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955">
                <a:solidFill>
                  <a:srgbClr val="FFFFFF"/>
                </a:solidFill>
                <a:latin typeface="Lora"/>
              </a:rPr>
              <a:t>5640-4884)/5640 = 13.4% | 756 in total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91646" y="9094101"/>
            <a:ext cx="8095615" cy="86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955">
                <a:solidFill>
                  <a:srgbClr val="FFFFFF"/>
                </a:solidFill>
                <a:latin typeface="Lora"/>
              </a:rPr>
              <a:t>(9908+5640-9220-4884)/(9908+5640) = </a:t>
            </a:r>
            <a:r>
              <a:rPr lang="en-US" sz="2955">
                <a:solidFill>
                  <a:srgbClr val="FFFFFF"/>
                </a:solidFill>
                <a:latin typeface="Lora"/>
              </a:rPr>
              <a:t>9.29%</a:t>
            </a:r>
          </a:p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955">
                <a:solidFill>
                  <a:srgbClr val="FFFFFF"/>
                </a:solidFill>
                <a:latin typeface="Lora"/>
              </a:rPr>
              <a:t>1444 in total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04323" y="2856766"/>
            <a:ext cx="11679354" cy="4573469"/>
          </a:xfrm>
          <a:custGeom>
            <a:avLst/>
            <a:gdLst/>
            <a:ahLst/>
            <a:cxnLst/>
            <a:rect r="r" b="b" t="t" l="l"/>
            <a:pathLst>
              <a:path h="4573469" w="11679354">
                <a:moveTo>
                  <a:pt x="0" y="0"/>
                </a:moveTo>
                <a:lnTo>
                  <a:pt x="11679354" y="0"/>
                </a:lnTo>
                <a:lnTo>
                  <a:pt x="11679354" y="4573468"/>
                </a:lnTo>
                <a:lnTo>
                  <a:pt x="0" y="4573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15658" y="0"/>
            <a:ext cx="4481338" cy="10532780"/>
          </a:xfrm>
          <a:custGeom>
            <a:avLst/>
            <a:gdLst/>
            <a:ahLst/>
            <a:cxnLst/>
            <a:rect r="r" b="b" t="t" l="l"/>
            <a:pathLst>
              <a:path h="10532780" w="4481338">
                <a:moveTo>
                  <a:pt x="0" y="0"/>
                </a:moveTo>
                <a:lnTo>
                  <a:pt x="4481338" y="0"/>
                </a:lnTo>
                <a:lnTo>
                  <a:pt x="4481338" y="10532780"/>
                </a:lnTo>
                <a:lnTo>
                  <a:pt x="0" y="10532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8050" t="-5165" r="-30707" b="-158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81362">
            <a:off x="14791924" y="6708215"/>
            <a:ext cx="3847384" cy="6590807"/>
          </a:xfrm>
          <a:custGeom>
            <a:avLst/>
            <a:gdLst/>
            <a:ahLst/>
            <a:cxnLst/>
            <a:rect r="r" b="b" t="t" l="l"/>
            <a:pathLst>
              <a:path h="6590807" w="3847384">
                <a:moveTo>
                  <a:pt x="0" y="0"/>
                </a:moveTo>
                <a:lnTo>
                  <a:pt x="3847384" y="0"/>
                </a:lnTo>
                <a:lnTo>
                  <a:pt x="3847384" y="6590808"/>
                </a:lnTo>
                <a:lnTo>
                  <a:pt x="0" y="6590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00939"/>
            <a:ext cx="8481906" cy="2806124"/>
          </a:xfrm>
          <a:custGeom>
            <a:avLst/>
            <a:gdLst/>
            <a:ahLst/>
            <a:cxnLst/>
            <a:rect r="r" b="b" t="t" l="l"/>
            <a:pathLst>
              <a:path h="2806124" w="8481906">
                <a:moveTo>
                  <a:pt x="0" y="0"/>
                </a:moveTo>
                <a:lnTo>
                  <a:pt x="8481906" y="0"/>
                </a:lnTo>
                <a:lnTo>
                  <a:pt x="8481906" y="2806124"/>
                </a:lnTo>
                <a:lnTo>
                  <a:pt x="0" y="2806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48477" y="6879937"/>
            <a:ext cx="8567181" cy="2806124"/>
          </a:xfrm>
          <a:custGeom>
            <a:avLst/>
            <a:gdLst/>
            <a:ahLst/>
            <a:cxnLst/>
            <a:rect r="r" b="b" t="t" l="l"/>
            <a:pathLst>
              <a:path h="2806124" w="8567181">
                <a:moveTo>
                  <a:pt x="0" y="0"/>
                </a:moveTo>
                <a:lnTo>
                  <a:pt x="8567181" y="0"/>
                </a:lnTo>
                <a:lnTo>
                  <a:pt x="8567181" y="2806124"/>
                </a:lnTo>
                <a:lnTo>
                  <a:pt x="0" y="28061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740438"/>
            <a:ext cx="2803241" cy="2806124"/>
          </a:xfrm>
          <a:custGeom>
            <a:avLst/>
            <a:gdLst/>
            <a:ahLst/>
            <a:cxnLst/>
            <a:rect r="r" b="b" t="t" l="l"/>
            <a:pathLst>
              <a:path h="2806124" w="2803241">
                <a:moveTo>
                  <a:pt x="0" y="0"/>
                </a:moveTo>
                <a:lnTo>
                  <a:pt x="2803241" y="0"/>
                </a:lnTo>
                <a:lnTo>
                  <a:pt x="2803241" y="2806124"/>
                </a:lnTo>
                <a:lnTo>
                  <a:pt x="0" y="2806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9982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02836" y="3740438"/>
            <a:ext cx="2785104" cy="2806124"/>
          </a:xfrm>
          <a:custGeom>
            <a:avLst/>
            <a:gdLst/>
            <a:ahLst/>
            <a:cxnLst/>
            <a:rect r="r" b="b" t="t" l="l"/>
            <a:pathLst>
              <a:path h="2806124" w="2785104">
                <a:moveTo>
                  <a:pt x="0" y="0"/>
                </a:moveTo>
                <a:lnTo>
                  <a:pt x="2785104" y="0"/>
                </a:lnTo>
                <a:lnTo>
                  <a:pt x="2785104" y="2806124"/>
                </a:lnTo>
                <a:lnTo>
                  <a:pt x="0" y="28061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87940" y="3740438"/>
            <a:ext cx="2838502" cy="2806124"/>
          </a:xfrm>
          <a:custGeom>
            <a:avLst/>
            <a:gdLst/>
            <a:ahLst/>
            <a:cxnLst/>
            <a:rect r="r" b="b" t="t" l="l"/>
            <a:pathLst>
              <a:path h="2806124" w="2838502">
                <a:moveTo>
                  <a:pt x="0" y="0"/>
                </a:moveTo>
                <a:lnTo>
                  <a:pt x="2838503" y="0"/>
                </a:lnTo>
                <a:lnTo>
                  <a:pt x="2838503" y="2806124"/>
                </a:lnTo>
                <a:lnTo>
                  <a:pt x="0" y="2806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494302">
            <a:off x="15183209" y="120405"/>
            <a:ext cx="1427573" cy="495137"/>
          </a:xfrm>
          <a:custGeom>
            <a:avLst/>
            <a:gdLst/>
            <a:ahLst/>
            <a:cxnLst/>
            <a:rect r="r" b="b" t="t" l="l"/>
            <a:pathLst>
              <a:path h="495137" w="1427573">
                <a:moveTo>
                  <a:pt x="0" y="0"/>
                </a:moveTo>
                <a:lnTo>
                  <a:pt x="1427574" y="0"/>
                </a:lnTo>
                <a:lnTo>
                  <a:pt x="1427574" y="495138"/>
                </a:lnTo>
                <a:lnTo>
                  <a:pt x="0" y="4951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836" t="0" r="-4836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803241" y="3740438"/>
            <a:ext cx="2699595" cy="2806124"/>
          </a:xfrm>
          <a:custGeom>
            <a:avLst/>
            <a:gdLst/>
            <a:ahLst/>
            <a:cxnLst/>
            <a:rect r="r" b="b" t="t" l="l"/>
            <a:pathLst>
              <a:path h="2806124" w="2699595">
                <a:moveTo>
                  <a:pt x="0" y="0"/>
                </a:moveTo>
                <a:lnTo>
                  <a:pt x="2699595" y="0"/>
                </a:lnTo>
                <a:lnTo>
                  <a:pt x="2699595" y="2806124"/>
                </a:lnTo>
                <a:lnTo>
                  <a:pt x="0" y="2806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7501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52627">
            <a:off x="-1152420" y="-1593661"/>
            <a:ext cx="13290341" cy="4784523"/>
          </a:xfrm>
          <a:custGeom>
            <a:avLst/>
            <a:gdLst/>
            <a:ahLst/>
            <a:cxnLst/>
            <a:rect r="r" b="b" t="t" l="l"/>
            <a:pathLst>
              <a:path h="4784523" w="13290341">
                <a:moveTo>
                  <a:pt x="0" y="0"/>
                </a:moveTo>
                <a:lnTo>
                  <a:pt x="13290341" y="0"/>
                </a:lnTo>
                <a:lnTo>
                  <a:pt x="13290341" y="4784523"/>
                </a:lnTo>
                <a:lnTo>
                  <a:pt x="0" y="4784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68055" y="2083096"/>
            <a:ext cx="12180776" cy="7548146"/>
          </a:xfrm>
          <a:custGeom>
            <a:avLst/>
            <a:gdLst/>
            <a:ahLst/>
            <a:cxnLst/>
            <a:rect r="r" b="b" t="t" l="l"/>
            <a:pathLst>
              <a:path h="7548146" w="12180776">
                <a:moveTo>
                  <a:pt x="0" y="0"/>
                </a:moveTo>
                <a:lnTo>
                  <a:pt x="12180776" y="0"/>
                </a:lnTo>
                <a:lnTo>
                  <a:pt x="12180776" y="7548146"/>
                </a:lnTo>
                <a:lnTo>
                  <a:pt x="0" y="754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934" r="-14490" b="-629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345243" y="1803373"/>
            <a:ext cx="7189316" cy="8970190"/>
          </a:xfrm>
          <a:custGeom>
            <a:avLst/>
            <a:gdLst/>
            <a:ahLst/>
            <a:cxnLst/>
            <a:rect r="r" b="b" t="t" l="l"/>
            <a:pathLst>
              <a:path h="8970190" w="7189316">
                <a:moveTo>
                  <a:pt x="0" y="0"/>
                </a:moveTo>
                <a:lnTo>
                  <a:pt x="7189316" y="0"/>
                </a:lnTo>
                <a:lnTo>
                  <a:pt x="7189316" y="8970190"/>
                </a:lnTo>
                <a:lnTo>
                  <a:pt x="0" y="8970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29" t="-35342" r="-146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19902" y="7670525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365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888559" y="5002092"/>
            <a:ext cx="2537315" cy="8229600"/>
          </a:xfrm>
          <a:custGeom>
            <a:avLst/>
            <a:gdLst/>
            <a:ahLst/>
            <a:cxnLst/>
            <a:rect r="r" b="b" t="t" l="l"/>
            <a:pathLst>
              <a:path h="8229600" w="2537315">
                <a:moveTo>
                  <a:pt x="0" y="0"/>
                </a:moveTo>
                <a:lnTo>
                  <a:pt x="2537315" y="0"/>
                </a:lnTo>
                <a:lnTo>
                  <a:pt x="25373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3657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96764" y="9631242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428564" y="2406794"/>
            <a:ext cx="2286000" cy="1028700"/>
          </a:xfrm>
          <a:custGeom>
            <a:avLst/>
            <a:gdLst/>
            <a:ahLst/>
            <a:cxnLst/>
            <a:rect r="r" b="b" t="t" l="l"/>
            <a:pathLst>
              <a:path h="1028700" w="2286000">
                <a:moveTo>
                  <a:pt x="0" y="0"/>
                </a:moveTo>
                <a:lnTo>
                  <a:pt x="2286000" y="0"/>
                </a:lnTo>
                <a:lnTo>
                  <a:pt x="2286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-449830" y="8895277"/>
            <a:ext cx="1147506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640841" indent="-546947" lvl="2">
              <a:lnSpc>
                <a:spcPts val="3800"/>
              </a:lnSpc>
              <a:buFont typeface="Arial"/>
              <a:buChar char="⚬"/>
            </a:pPr>
            <a:r>
              <a:rPr lang="en-US" sz="3800">
                <a:solidFill>
                  <a:srgbClr val="301C0F"/>
                </a:solidFill>
                <a:latin typeface="Lora Italics"/>
              </a:rPr>
              <a:t>Did not start out looking for bias </a:t>
            </a:r>
          </a:p>
        </p:txBody>
      </p:sp>
      <p:sp>
        <p:nvSpPr>
          <p:cNvPr name="TextBox 11" id="11"/>
          <p:cNvSpPr txBox="true"/>
          <p:nvPr/>
        </p:nvSpPr>
        <p:spPr>
          <a:xfrm rot="-111917">
            <a:off x="-1756240" y="600900"/>
            <a:ext cx="14086552" cy="1348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61"/>
              </a:lnSpc>
            </a:pPr>
            <a:r>
              <a:rPr lang="en-US" sz="8278" spc="413">
                <a:solidFill>
                  <a:srgbClr val="EFEBE0"/>
                </a:solidFill>
                <a:latin typeface="Lora Bold Italics"/>
              </a:rPr>
              <a:t>Why Necessary?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428564" y="3068884"/>
            <a:ext cx="8842385" cy="548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</a:p>
          <a:p>
            <a:pPr>
              <a:lnSpc>
                <a:spcPts val="5180"/>
              </a:lnSpc>
            </a:pPr>
          </a:p>
          <a:p>
            <a:pPr marL="1597662" indent="-532554" lvl="2">
              <a:lnSpc>
                <a:spcPts val="5180"/>
              </a:lnSpc>
              <a:buFont typeface="Arial"/>
              <a:buChar char="⚬"/>
            </a:pPr>
            <a:r>
              <a:rPr lang="en-US" sz="3700" spc="29">
                <a:solidFill>
                  <a:srgbClr val="301C0F"/>
                </a:solidFill>
                <a:latin typeface="Lora Bold"/>
              </a:rPr>
              <a:t>Nodes: Philosophers</a:t>
            </a:r>
          </a:p>
          <a:p>
            <a:pPr marL="2396493" indent="-599123" lvl="3">
              <a:lnSpc>
                <a:spcPts val="5180"/>
              </a:lnSpc>
              <a:buFont typeface="Arial"/>
              <a:buChar char="￭"/>
            </a:pPr>
            <a:r>
              <a:rPr lang="en-US" sz="3700" spc="29">
                <a:solidFill>
                  <a:srgbClr val="301C0F"/>
                </a:solidFill>
                <a:latin typeface="Lora"/>
              </a:rPr>
              <a:t>Philosophers listed </a:t>
            </a:r>
          </a:p>
          <a:p>
            <a:pPr marL="2396493" indent="-599123" lvl="3">
              <a:lnSpc>
                <a:spcPts val="5180"/>
              </a:lnSpc>
              <a:buFont typeface="Arial"/>
              <a:buChar char="￭"/>
            </a:pPr>
            <a:r>
              <a:rPr lang="en-US" sz="3700" spc="29">
                <a:solidFill>
                  <a:srgbClr val="301C0F"/>
                </a:solidFill>
                <a:latin typeface="Lora"/>
              </a:rPr>
              <a:t>in Wikipedia</a:t>
            </a:r>
          </a:p>
          <a:p>
            <a:pPr marL="1597662" indent="-532554" lvl="2">
              <a:lnSpc>
                <a:spcPts val="5180"/>
              </a:lnSpc>
              <a:buFont typeface="Arial"/>
              <a:buChar char="⚬"/>
            </a:pPr>
            <a:r>
              <a:rPr lang="en-US" sz="3700" spc="29">
                <a:solidFill>
                  <a:srgbClr val="301C0F"/>
                </a:solidFill>
                <a:latin typeface="Lora Bold"/>
              </a:rPr>
              <a:t>Links: Their i</a:t>
            </a:r>
            <a:r>
              <a:rPr lang="en-US" sz="3700" spc="29">
                <a:solidFill>
                  <a:srgbClr val="301C0F"/>
                </a:solidFill>
                <a:latin typeface="Lora Bold"/>
              </a:rPr>
              <a:t>nfluence on peers</a:t>
            </a:r>
          </a:p>
          <a:p>
            <a:pPr marL="2396493" indent="-599123" lvl="3">
              <a:lnSpc>
                <a:spcPts val="5180"/>
              </a:lnSpc>
              <a:buFont typeface="Arial"/>
              <a:buChar char="￭"/>
            </a:pPr>
            <a:r>
              <a:rPr lang="en-US" sz="3700" spc="29">
                <a:solidFill>
                  <a:srgbClr val="301C0F"/>
                </a:solidFill>
                <a:latin typeface="Lora"/>
              </a:rPr>
              <a:t>Influence listed </a:t>
            </a:r>
          </a:p>
          <a:p>
            <a:pPr marL="2396493" indent="-599123" lvl="3">
              <a:lnSpc>
                <a:spcPts val="5180"/>
              </a:lnSpc>
              <a:buFont typeface="Arial"/>
              <a:buChar char="￭"/>
            </a:pPr>
            <a:r>
              <a:rPr lang="en-US" sz="3700" spc="29">
                <a:solidFill>
                  <a:srgbClr val="301C0F"/>
                </a:solidFill>
                <a:latin typeface="Lora"/>
              </a:rPr>
              <a:t>in Wikipedia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549794"/>
            <a:ext cx="5583079" cy="73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5499">
                <a:solidFill>
                  <a:srgbClr val="664A2D"/>
                </a:solidFill>
                <a:latin typeface="Lora Bold Italics"/>
              </a:rPr>
              <a:t>A Wiki InfluNet...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440498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1968">
            <a:off x="-593698" y="-1891819"/>
            <a:ext cx="12288935" cy="4424017"/>
          </a:xfrm>
          <a:custGeom>
            <a:avLst/>
            <a:gdLst/>
            <a:ahLst/>
            <a:cxnLst/>
            <a:rect r="r" b="b" t="t" l="l"/>
            <a:pathLst>
              <a:path h="4424017" w="12288935">
                <a:moveTo>
                  <a:pt x="0" y="0"/>
                </a:moveTo>
                <a:lnTo>
                  <a:pt x="12288936" y="0"/>
                </a:lnTo>
                <a:lnTo>
                  <a:pt x="12288936" y="4424016"/>
                </a:lnTo>
                <a:lnTo>
                  <a:pt x="0" y="4424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97999" y="5608701"/>
            <a:ext cx="9188987" cy="3458481"/>
          </a:xfrm>
          <a:custGeom>
            <a:avLst/>
            <a:gdLst/>
            <a:ahLst/>
            <a:cxnLst/>
            <a:rect r="r" b="b" t="t" l="l"/>
            <a:pathLst>
              <a:path h="3458481" w="9188987">
                <a:moveTo>
                  <a:pt x="0" y="0"/>
                </a:moveTo>
                <a:lnTo>
                  <a:pt x="9188988" y="0"/>
                </a:lnTo>
                <a:lnTo>
                  <a:pt x="9188988" y="3458482"/>
                </a:lnTo>
                <a:lnTo>
                  <a:pt x="0" y="3458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1152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0588" y="921077"/>
            <a:ext cx="17928793" cy="89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93"/>
              </a:lnSpc>
            </a:pPr>
            <a:r>
              <a:rPr lang="en-US" sz="7378" spc="368">
                <a:solidFill>
                  <a:srgbClr val="301C0F"/>
                </a:solidFill>
                <a:latin typeface="Lora Bold Italics"/>
              </a:rPr>
              <a:t>Who are considered as </a:t>
            </a:r>
            <a:r>
              <a:rPr lang="en-US" sz="7378" spc="368">
                <a:solidFill>
                  <a:srgbClr val="C6BDA5"/>
                </a:solidFill>
                <a:latin typeface="Lora Bold Italics"/>
              </a:rPr>
              <a:t>philosophers</a:t>
            </a:r>
            <a:r>
              <a:rPr lang="en-US" sz="7378" spc="368">
                <a:solidFill>
                  <a:srgbClr val="301C0F"/>
                </a:solidFill>
                <a:latin typeface="Lora Bold Italics"/>
              </a:rPr>
              <a:t>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473729" y="9401175"/>
            <a:ext cx="7590051" cy="597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4"/>
              </a:lnSpc>
            </a:pPr>
            <a:r>
              <a:rPr lang="en-US" sz="4800" spc="240">
                <a:solidFill>
                  <a:srgbClr val="5D5340"/>
                </a:solidFill>
                <a:latin typeface="Lora Bold Italics"/>
              </a:rPr>
              <a:t>Main Philosopher List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473729" y="4916424"/>
            <a:ext cx="8626516" cy="597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4"/>
              </a:lnSpc>
            </a:pPr>
            <a:r>
              <a:rPr lang="en-US" sz="4800" spc="240">
                <a:solidFill>
                  <a:srgbClr val="5D5340"/>
                </a:solidFill>
                <a:latin typeface="Lora Bold Italics"/>
              </a:rPr>
              <a:t>Women Philosopher List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597999" y="2801570"/>
            <a:ext cx="9188987" cy="1875130"/>
          </a:xfrm>
          <a:custGeom>
            <a:avLst/>
            <a:gdLst/>
            <a:ahLst/>
            <a:cxnLst/>
            <a:rect r="r" b="b" t="t" l="l"/>
            <a:pathLst>
              <a:path h="1875130" w="9188987">
                <a:moveTo>
                  <a:pt x="0" y="0"/>
                </a:moveTo>
                <a:lnTo>
                  <a:pt x="9188988" y="0"/>
                </a:lnTo>
                <a:lnTo>
                  <a:pt x="9188988" y="1875130"/>
                </a:lnTo>
                <a:lnTo>
                  <a:pt x="0" y="187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474566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3"/>
            <a:stretch>
              <a:fillRect l="-18111" t="0" r="-18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51968">
            <a:off x="-10676147" y="707873"/>
            <a:ext cx="12288935" cy="4424017"/>
          </a:xfrm>
          <a:custGeom>
            <a:avLst/>
            <a:gdLst/>
            <a:ahLst/>
            <a:cxnLst/>
            <a:rect r="r" b="b" t="t" l="l"/>
            <a:pathLst>
              <a:path h="4424017" w="12288935">
                <a:moveTo>
                  <a:pt x="0" y="0"/>
                </a:moveTo>
                <a:lnTo>
                  <a:pt x="12288936" y="0"/>
                </a:lnTo>
                <a:lnTo>
                  <a:pt x="12288936" y="4424017"/>
                </a:lnTo>
                <a:lnTo>
                  <a:pt x="0" y="4424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8601" y="4807160"/>
            <a:ext cx="10186466" cy="2084770"/>
          </a:xfrm>
          <a:custGeom>
            <a:avLst/>
            <a:gdLst/>
            <a:ahLst/>
            <a:cxnLst/>
            <a:rect r="r" b="b" t="t" l="l"/>
            <a:pathLst>
              <a:path h="2084770" w="10186466">
                <a:moveTo>
                  <a:pt x="0" y="0"/>
                </a:moveTo>
                <a:lnTo>
                  <a:pt x="10186466" y="0"/>
                </a:lnTo>
                <a:lnTo>
                  <a:pt x="10186466" y="2084770"/>
                </a:lnTo>
                <a:lnTo>
                  <a:pt x="0" y="2084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220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21198" y="438501"/>
            <a:ext cx="6107723" cy="7974762"/>
          </a:xfrm>
          <a:custGeom>
            <a:avLst/>
            <a:gdLst/>
            <a:ahLst/>
            <a:cxnLst/>
            <a:rect r="r" b="b" t="t" l="l"/>
            <a:pathLst>
              <a:path h="7974762" w="6107723">
                <a:moveTo>
                  <a:pt x="0" y="0"/>
                </a:moveTo>
                <a:lnTo>
                  <a:pt x="6107723" y="0"/>
                </a:lnTo>
                <a:lnTo>
                  <a:pt x="6107723" y="7974762"/>
                </a:lnTo>
                <a:lnTo>
                  <a:pt x="0" y="7974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478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9207" y="7693446"/>
            <a:ext cx="17928793" cy="2002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7"/>
              </a:lnSpc>
            </a:pPr>
            <a:r>
              <a:rPr lang="en-US" sz="7678" spc="383">
                <a:solidFill>
                  <a:srgbClr val="7D5334"/>
                </a:solidFill>
                <a:latin typeface="Lora Bold Italics"/>
              </a:rPr>
              <a:t>Women philosophers </a:t>
            </a:r>
          </a:p>
          <a:p>
            <a:pPr algn="ctr">
              <a:lnSpc>
                <a:spcPts val="9751"/>
              </a:lnSpc>
            </a:pPr>
            <a:r>
              <a:rPr lang="en-US" sz="7678" spc="383">
                <a:solidFill>
                  <a:srgbClr val="C6BDA5"/>
                </a:solidFill>
                <a:latin typeface="Lora Bold Italics"/>
              </a:rPr>
              <a:t>             </a:t>
            </a:r>
            <a:r>
              <a:rPr lang="en-US" sz="7678" spc="383">
                <a:solidFill>
                  <a:srgbClr val="301C0F"/>
                </a:solidFill>
                <a:latin typeface="Lora Bold Italics"/>
              </a:rPr>
              <a:t>are</a:t>
            </a:r>
            <a:r>
              <a:rPr lang="en-US" sz="7678" spc="383">
                <a:solidFill>
                  <a:srgbClr val="C6BDA5"/>
                </a:solidFill>
                <a:latin typeface="Lora Bold Italics"/>
              </a:rPr>
              <a:t> NOT PHILOSOPHERS?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28099" y="3157132"/>
            <a:ext cx="7321372" cy="593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44"/>
              </a:lnSpc>
            </a:pPr>
            <a:r>
              <a:rPr lang="en-US" sz="4823" spc="241">
                <a:solidFill>
                  <a:srgbClr val="BEB6AE"/>
                </a:solidFill>
                <a:latin typeface="Lora Bold Italics"/>
              </a:rPr>
              <a:t>Main Philosopher List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04538" y="1295141"/>
            <a:ext cx="7854592" cy="1541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91"/>
              </a:lnSpc>
            </a:pPr>
            <a:r>
              <a:rPr lang="en-US" sz="4552" spc="227">
                <a:solidFill>
                  <a:srgbClr val="BEB6AE"/>
                </a:solidFill>
                <a:latin typeface="Lora Bold Italics"/>
              </a:rPr>
              <a:t>Women Philosophers EXCLUDED from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53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4162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DAFERPs3O-0</dc:identifier>
  <dcterms:modified xsi:type="dcterms:W3CDTF">2011-08-01T06:04:30Z</dcterms:modified>
  <cp:revision>1</cp:revision>
  <dc:title>Story+ 2022 - Project Vox - Presentation</dc:title>
</cp:coreProperties>
</file>